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1" r:id="rId14"/>
    <p:sldId id="268" r:id="rId15"/>
    <p:sldId id="269" r:id="rId16"/>
    <p:sldId id="271" r:id="rId17"/>
    <p:sldId id="272" r:id="rId18"/>
    <p:sldId id="273" r:id="rId19"/>
    <p:sldId id="290" r:id="rId20"/>
    <p:sldId id="274" r:id="rId21"/>
    <p:sldId id="275" r:id="rId22"/>
    <p:sldId id="277" r:id="rId23"/>
    <p:sldId id="278" r:id="rId24"/>
    <p:sldId id="291" r:id="rId25"/>
    <p:sldId id="279" r:id="rId26"/>
    <p:sldId id="280" r:id="rId27"/>
    <p:sldId id="287" r:id="rId28"/>
    <p:sldId id="288" r:id="rId29"/>
    <p:sldId id="281" r:id="rId30"/>
    <p:sldId id="282" r:id="rId31"/>
    <p:sldId id="28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1" autoAdjust="0"/>
    <p:restoredTop sz="94660"/>
  </p:normalViewPr>
  <p:slideViewPr>
    <p:cSldViewPr>
      <p:cViewPr varScale="1">
        <p:scale>
          <a:sx n="70" d="100"/>
          <a:sy n="70" d="100"/>
        </p:scale>
        <p:origin x="-91" y="-3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CEBF82-DA67-4441-B04B-56B258FF3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013602C-867D-1040-99BD-4B8337046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6303DB-8F70-8044-8E0C-BAAFD7FD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A2782AF-3302-4442-A5E9-E962E571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CA52B9-28E1-DC45-86E4-1CEC04C1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0063051"/>
      </p:ext>
    </p:extLst>
  </p:cSld>
  <p:clrMapOvr>
    <a:masterClrMapping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3063E9-D2D0-0E42-92DC-8BDE1152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94C330-8FBC-A04F-877A-AED0F096F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2FD223-54E2-1848-802C-3C0586D9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6E48A96-93F9-1C46-A05D-33D6337D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64A782-BAB5-0E41-8492-35185ED4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4662022"/>
      </p:ext>
    </p:extLst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5FAE1C0-651F-164F-B719-731C92ADD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5CA5ABA-2012-E345-B0D3-105A77CDC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572D4CF-ECD3-8F4E-B030-F917FC4B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C2FAEF-D199-3E4F-8729-CFA23474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768B237-DE26-7B42-B379-B7639B42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4109910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04DDB3-DE8C-624A-8594-E5BF8488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49649AB-5F3F-9A48-95E6-48C063967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C2B371-6EC4-BA4C-B7B2-59FF1ED9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722E5C-405D-4A4A-B336-A5D06AA2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7E0775-B68B-754D-80AE-C9890F1A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4027383"/>
      </p:ext>
    </p:extLst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ED86BC-D84D-5546-9135-FAC2AB18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936281-4AFE-504D-9639-DCA884BF4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0D3AD7F-8EFC-7148-80F5-6A59C900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151B887-767E-6D40-919F-B942AAD3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F70615-EEEF-3148-A8E7-2805844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8649535"/>
      </p:ext>
    </p:extLst>
  </p:cSld>
  <p:clrMapOvr>
    <a:masterClrMapping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72A839-2D3B-D642-AF52-1C33863D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0B54FD-9ACA-F348-A67B-6D652F497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3166D82-5421-6E4E-9AFE-2C4E7FEAE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C53F473-2476-5548-9D73-E09D04DB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2F390D1-3CB5-5246-B295-80C10463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99F74CD-8C41-F743-85DB-3087A9D9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6324751"/>
      </p:ext>
    </p:extLst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831808-715B-BA41-B4FF-81D5ADA0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0206B1-2B34-674A-B108-2A2BEF68C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773C303-9172-BA43-ADE2-C6BA17D86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842E2BE-14D3-D344-BC6D-890520364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E115747-82BA-6F4E-A142-F9582B784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2A41115-B35F-0C4A-80EA-921C9D3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C02C1AE-5AA3-EE4A-833A-062791ED7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3DD2C46-0F34-9749-B9AD-F34517C52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8734120"/>
      </p:ext>
    </p:extLst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F1ED2D-556D-854B-9CDA-9BC7A122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A096CAE-1C84-E849-B8C2-D2A4C0BA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2AF0D54-50B8-3345-B360-66C7629D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9BBF2A5-5450-F94B-9364-27193F48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6615027"/>
      </p:ext>
    </p:extLst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AA00E00-B679-2C48-8138-33BFC9A9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0E9C44D-CFCE-2940-9013-84908BD2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19AA4DA-B968-F948-8A5C-EC7DB594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0696308"/>
      </p:ext>
    </p:extLst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76968E-CF20-A848-A89F-6F564B02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3CFD9E-2865-6F4F-A1A0-C4079CE28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16964AA-F266-524C-A9C8-17CEDC434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110DD1A-55FA-A149-B97F-4F7F77A3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EE182EC-DE7B-6E40-92CA-3D5E7964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78516DA-AF03-9340-9283-2E15623A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6666709"/>
      </p:ext>
    </p:extLst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2B631-FB77-A346-BC55-4B6D400E8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863117E-D9C2-4346-89D5-B80E4AA76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A93AE2C-825B-A347-AA7B-C406D5197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C43155F-308B-B140-AB03-E3D9939C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9A46543-A527-EA47-86A4-790F0D1A9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ECA35EA-1CA9-CC4C-82B3-88551015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3671757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41B873-A74E-784D-A773-79ADB4E1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5C6A94-EC8C-D642-A9AD-5779F0911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379C8-0B08-034D-82C0-96FF1A9B0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D117A-E7E7-2B4C-BC02-958BEF26040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21D3C4C-15BC-B340-8FC6-18781F21B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33D5EF-CD31-DE46-ABCD-A507CA1A3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C51C-7704-1940-9776-0DB3209F7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570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1\Desktop\&#1048;&#1085;&#1089;&#1090;&#1088;&#1091;&#1084;&#1077;&#1085;&#1090;&#1072;&#1083;%20&#8212;%20&#1054;&#1095;&#1077;&#1085;&#1100;%20&#1082;&#1088;&#1072;&#1089;&#1080;&#1074;&#1072;&#1103;%20&#1085;&#1077;&#1078;&#1085;&#1072;&#1103;%20&#1084;&#1077;&#1083;&#1086;&#1076;&#1080;%20(www.mixmuz.ru).mp3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B8CCE1A-B030-DC44-A376-BAD51AAD4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8" y="-333375"/>
            <a:ext cx="12603578" cy="71913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0A19C-AD4F-4B4B-ADE7-6BE15A8D3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44" y="500042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Bookman Old Style" pitchFamily="18" charset="0"/>
              </a:rPr>
              <a:t>«У меня это хорошо получается»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3CD3C4D-5443-0D4A-831C-F09FF834E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5868" y="3571876"/>
            <a:ext cx="6072198" cy="18288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Выполнила:</a:t>
            </a:r>
          </a:p>
          <a:p>
            <a:r>
              <a:rPr lang="ru-RU" sz="2000" dirty="0" smtClean="0">
                <a:latin typeface="Bookman Old Style" pitchFamily="18" charset="0"/>
              </a:rPr>
              <a:t>Воспитатель</a:t>
            </a:r>
          </a:p>
          <a:p>
            <a:r>
              <a:rPr lang="ru-RU" sz="2000" dirty="0" smtClean="0">
                <a:latin typeface="Bookman Old Style" pitchFamily="18" charset="0"/>
              </a:rPr>
              <a:t>МДОУ «Детский сад №41 р.п. Петровское»</a:t>
            </a:r>
          </a:p>
          <a:p>
            <a:r>
              <a:rPr lang="ru-RU" sz="2000" dirty="0" smtClean="0">
                <a:latin typeface="Bookman Old Style" pitchFamily="18" charset="0"/>
              </a:rPr>
              <a:t>Соболева Галина Михайловна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28674" name="Picture 2" descr="https://ds41-ros.edu.yar.ru/foto_2018_2019/soboleva_gm_w280_h30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24" y="3000372"/>
            <a:ext cx="2667000" cy="2809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18372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90412-WA0000.jpg"/>
          <p:cNvPicPr>
            <a:picLocks noGrp="1" noChangeAspect="1"/>
          </p:cNvPicPr>
          <p:nvPr>
            <p:ph idx="1"/>
          </p:nvPr>
        </p:nvPicPr>
        <p:blipFill>
          <a:blip r:embed="rId2"/>
          <a:srcRect b="14630"/>
          <a:stretch>
            <a:fillRect/>
          </a:stretch>
        </p:blipFill>
        <p:spPr>
          <a:xfrm>
            <a:off x="0" y="0"/>
            <a:ext cx="5801784" cy="3714752"/>
          </a:xfrm>
        </p:spPr>
      </p:pic>
      <p:pic>
        <p:nvPicPr>
          <p:cNvPr id="5" name="Рисунок 4" descr="IMG-20190412-WA0007.jpg"/>
          <p:cNvPicPr>
            <a:picLocks noChangeAspect="1"/>
          </p:cNvPicPr>
          <p:nvPr/>
        </p:nvPicPr>
        <p:blipFill>
          <a:blip r:embed="rId3"/>
          <a:srcRect b="17445"/>
          <a:stretch>
            <a:fillRect/>
          </a:stretch>
        </p:blipFill>
        <p:spPr>
          <a:xfrm>
            <a:off x="5500079" y="2714620"/>
            <a:ext cx="6691921" cy="4143380"/>
          </a:xfrm>
          <a:prstGeom prst="rect">
            <a:avLst/>
          </a:prstGeom>
        </p:spPr>
      </p:pic>
      <p:pic>
        <p:nvPicPr>
          <p:cNvPr id="6" name="Рисунок 5" descr="рамка.jpg"/>
          <p:cNvPicPr>
            <a:picLocks noChangeAspect="1"/>
          </p:cNvPicPr>
          <p:nvPr/>
        </p:nvPicPr>
        <p:blipFill>
          <a:blip r:embed="rId4"/>
          <a:srcRect l="3125" t="63542" r="73438" b="5208"/>
          <a:stretch>
            <a:fillRect/>
          </a:stretch>
        </p:blipFill>
        <p:spPr>
          <a:xfrm>
            <a:off x="238084" y="4643422"/>
            <a:ext cx="2214578" cy="22145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4628" y="1071546"/>
            <a:ext cx="5179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Bookman Old Style" pitchFamily="18" charset="0"/>
              </a:rPr>
              <a:t>Занятие на средней группе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	по ФЭМП 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4034" y="4500570"/>
            <a:ext cx="312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Bookman Old Style" pitchFamily="18" charset="0"/>
              </a:rPr>
              <a:t>Роль Звездочета</a:t>
            </a:r>
            <a:endParaRPr lang="ru-RU" sz="2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400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DFD0AED3-FC15-D841-91B3-A1C9154E0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8FDCD5-D4CD-334D-A833-7CF88DA5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88" y="1333499"/>
            <a:ext cx="8667750" cy="36433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latin typeface="Bookman Old Style" pitchFamily="18" charset="0"/>
              </a:rPr>
              <a:t>Создание развивающей предметно-пространственной среды</a:t>
            </a:r>
          </a:p>
        </p:txBody>
      </p:sp>
    </p:spTree>
    <p:extLst>
      <p:ext uri="{BB962C8B-B14F-4D97-AF65-F5344CB8AC3E}">
        <p14:creationId xmlns="" xmlns:p14="http://schemas.microsoft.com/office/powerpoint/2010/main" val="2282380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398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3D5769-80D0-1648-9B83-42F2F6ED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B7D57021-DF59-764E-B6A4-88D9D0960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642918"/>
            <a:ext cx="5793581" cy="5736828"/>
          </a:xfrm>
          <a:prstGeom prst="rect">
            <a:avLst/>
          </a:prstGeom>
        </p:spPr>
      </p:pic>
      <p:pic>
        <p:nvPicPr>
          <p:cNvPr id="3" name="Рисунок 2" descr="F:\фото ясли\P1040148.JPG">
            <a:extLst>
              <a:ext uri="{FF2B5EF4-FFF2-40B4-BE49-F238E27FC236}">
                <a16:creationId xmlns="" xmlns:a16="http://schemas.microsoft.com/office/drawing/2014/main" id="{7850F12F-3525-6248-AE3F-C62EFF4A8A4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98" y="642918"/>
            <a:ext cx="5631657" cy="5736828"/>
          </a:xfrm>
          <a:prstGeom prst="rect">
            <a:avLst/>
          </a:prstGeom>
          <a:ln w="88900" cap="sq" cmpd="thickThin">
            <a:solidFill>
              <a:srgbClr val="C010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368059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544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C5E03A4-F93E-5643-83C3-95F1BD7FDDA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4" y="1285860"/>
            <a:ext cx="5679280" cy="5298281"/>
          </a:xfrm>
          <a:prstGeom prst="rect">
            <a:avLst/>
          </a:prstGeom>
          <a:ln w="88900" cap="sq" cmpd="thickThin">
            <a:solidFill>
              <a:srgbClr val="C010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F:\фото ясли\P1040147.JPG">
            <a:extLst>
              <a:ext uri="{FF2B5EF4-FFF2-40B4-BE49-F238E27FC236}">
                <a16:creationId xmlns="" xmlns:a16="http://schemas.microsoft.com/office/drawing/2014/main" id="{D5B2DB33-0D8F-614E-B134-8FA8EF068B2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6" y="1214422"/>
            <a:ext cx="4621214" cy="5441156"/>
          </a:xfrm>
          <a:prstGeom prst="rect">
            <a:avLst/>
          </a:prstGeom>
          <a:ln w="88900" cap="sq" cmpd="thickThin">
            <a:solidFill>
              <a:srgbClr val="C010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1F634D-00FA-594B-BE57-2099E62BF987}"/>
              </a:ext>
            </a:extLst>
          </p:cNvPr>
          <p:cNvSpPr txBox="1"/>
          <p:nvPr/>
        </p:nvSpPr>
        <p:spPr>
          <a:xfrm>
            <a:off x="380998" y="243483"/>
            <a:ext cx="5786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l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физкультурно-оздоровительный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4C01E87-834C-E547-9CE8-405304266C51}"/>
              </a:ext>
            </a:extLst>
          </p:cNvPr>
          <p:cNvSpPr txBox="1"/>
          <p:nvPr/>
        </p:nvSpPr>
        <p:spPr>
          <a:xfrm>
            <a:off x="8017268" y="243483"/>
            <a:ext cx="2501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Центр творчества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811978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 descr="P1030333.JPG">
            <a:extLst>
              <a:ext uri="{FF2B5EF4-FFF2-40B4-BE49-F238E27FC236}">
                <a16:creationId xmlns="" xmlns:a16="http://schemas.microsoft.com/office/drawing/2014/main" id="{C6129A67-73FC-8A48-9274-7301B22581B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0960" y="1285860"/>
            <a:ext cx="5601263" cy="5072098"/>
          </a:xfrm>
          <a:prstGeom prst="rect">
            <a:avLst/>
          </a:prstGeom>
          <a:ln w="88900" cap="sq" cmpd="thickThin">
            <a:solidFill>
              <a:srgbClr val="C010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F1A43CBB-AABE-0542-B4F6-90EAA0E7808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69" y="1357298"/>
            <a:ext cx="5795509" cy="5000660"/>
          </a:xfrm>
          <a:prstGeom prst="rect">
            <a:avLst/>
          </a:prstGeom>
          <a:ln w="88900" cap="sq" cmpd="thickThin">
            <a:solidFill>
              <a:srgbClr val="C010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D7C8B2-2ED8-254E-8B34-B3B733B14DD1}"/>
              </a:ext>
            </a:extLst>
          </p:cNvPr>
          <p:cNvSpPr txBox="1"/>
          <p:nvPr/>
        </p:nvSpPr>
        <p:spPr>
          <a:xfrm>
            <a:off x="547688" y="186929"/>
            <a:ext cx="456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Центр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театрально-музыкальный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8876" y="285728"/>
            <a:ext cx="5643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сенсорики и мелкой моторики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2224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="" xmlns:a16="http://schemas.microsoft.com/office/drawing/2014/main" id="{F17ACC91-CC0F-7846-B251-11C86733E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6" y="1142984"/>
            <a:ext cx="4448225" cy="5381623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="" xmlns:a16="http://schemas.microsoft.com/office/drawing/2014/main" id="{79544895-8B75-2D4F-B8B7-45FCADFBB5A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1285860"/>
            <a:ext cx="5793632" cy="5103813"/>
          </a:xfrm>
          <a:prstGeom prst="rect">
            <a:avLst/>
          </a:prstGeom>
          <a:ln w="88900" cap="sq" cmpd="thickThin">
            <a:solidFill>
              <a:srgbClr val="C010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66712" y="571480"/>
            <a:ext cx="6239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строительно-конструктивный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7702" y="500042"/>
            <a:ext cx="2290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книги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8939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="" xmlns:a16="http://schemas.microsoft.com/office/drawing/2014/main" id="{624D7309-D930-364D-984A-524691E81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0234"/>
            <a:ext cx="4644032" cy="5155406"/>
          </a:xfrm>
          <a:prstGeom prst="rect">
            <a:avLst/>
          </a:prstGeom>
        </p:spPr>
      </p:pic>
      <p:pic>
        <p:nvPicPr>
          <p:cNvPr id="3" name="Рисунок 2" descr="F:\фото ясли\P1040140.JPG">
            <a:extLst>
              <a:ext uri="{FF2B5EF4-FFF2-40B4-BE49-F238E27FC236}">
                <a16:creationId xmlns="" xmlns:a16="http://schemas.microsoft.com/office/drawing/2014/main" id="{7D1CBA55-53C2-EE43-90E0-E43F53C0732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337469"/>
            <a:ext cx="5131594" cy="4960937"/>
          </a:xfrm>
          <a:prstGeom prst="rect">
            <a:avLst/>
          </a:prstGeom>
          <a:ln w="88900" cap="sq" cmpd="thickThin">
            <a:solidFill>
              <a:srgbClr val="C010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23836" y="571480"/>
            <a:ext cx="5314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наблюдения за природой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0380" y="571480"/>
            <a:ext cx="3863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Игровая зона «Семья»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08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 descr="P1030322.JPG">
            <a:extLst>
              <a:ext uri="{FF2B5EF4-FFF2-40B4-BE49-F238E27FC236}">
                <a16:creationId xmlns="" xmlns:a16="http://schemas.microsoft.com/office/drawing/2014/main" id="{DBFB1C66-F8FC-4C4B-A758-3118E218AAF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3836" y="1142984"/>
            <a:ext cx="5500726" cy="5226573"/>
          </a:xfrm>
          <a:prstGeom prst="rect">
            <a:avLst/>
          </a:prstGeom>
          <a:ln w="88900" cap="sq" cmpd="thickThin">
            <a:solidFill>
              <a:srgbClr val="C010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095340" y="428604"/>
            <a:ext cx="430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речевого развития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190412_1025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8876" y="1214422"/>
            <a:ext cx="5357850" cy="5214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0380" y="214290"/>
            <a:ext cx="37249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Чехлы на мебель для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сюжетно ролевых игр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5205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F8C5899-9620-134B-88B6-9B6612583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69F906-3400-A845-93C1-D22614AD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656" y="2369344"/>
            <a:ext cx="6698457" cy="1857374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Самообразование «Использование математического планшета </a:t>
            </a:r>
            <a:r>
              <a:rPr lang="ru-RU" b="1" dirty="0" smtClean="0"/>
              <a:t>в формировании математических способностей дошкольников</a:t>
            </a:r>
            <a:r>
              <a:rPr lang="ru-RU" b="1" dirty="0"/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809919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03"/>
            <a:ext cx="12192000" cy="6822297"/>
          </a:xfrm>
        </p:spPr>
      </p:pic>
      <p:sp>
        <p:nvSpPr>
          <p:cNvPr id="7" name="TextBox 6"/>
          <p:cNvSpPr txBox="1"/>
          <p:nvPr/>
        </p:nvSpPr>
        <p:spPr>
          <a:xfrm>
            <a:off x="1595406" y="1643050"/>
            <a:ext cx="93583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«Формирование интеллектульно-творческих способностей дошкольников </a:t>
            </a:r>
          </a:p>
          <a:p>
            <a:pPr algn="ctr"/>
            <a:r>
              <a:rPr lang="ru-RU" sz="3200" dirty="0" smtClean="0">
                <a:latin typeface="Bookman Old Style" pitchFamily="18" charset="0"/>
              </a:rPr>
              <a:t>в совместной деятельности  педагог с детьми»</a:t>
            </a:r>
            <a:endParaRPr lang="ru-RU" sz="32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E17F9E-4F73-A448-BDD1-599C5503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662" y="0"/>
            <a:ext cx="7865269" cy="1460500"/>
          </a:xfrm>
        </p:spPr>
        <p:txBody>
          <a:bodyPr/>
          <a:lstStyle/>
          <a:p>
            <a:r>
              <a:rPr lang="en-US" dirty="0">
                <a:latin typeface="Bookman Old Style" pitchFamily="18" charset="0"/>
              </a:rPr>
              <a:t>ЯГПУ </a:t>
            </a:r>
            <a:r>
              <a:rPr lang="en-US" dirty="0" err="1">
                <a:latin typeface="Bookman Old Style" pitchFamily="18" charset="0"/>
              </a:rPr>
              <a:t>им</a:t>
            </a:r>
            <a:r>
              <a:rPr lang="en-US" dirty="0">
                <a:latin typeface="Bookman Old Style" pitchFamily="18" charset="0"/>
              </a:rPr>
              <a:t>. К.Д. </a:t>
            </a:r>
            <a:r>
              <a:rPr lang="en-US" dirty="0" err="1">
                <a:latin typeface="Bookman Old Style" pitchFamily="18" charset="0"/>
              </a:rPr>
              <a:t>Ушинского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FA775E5-9C92-414B-B00C-93C6826B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06" y="1142984"/>
            <a:ext cx="9227344" cy="5213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1082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BD63EE-4344-7F4A-B280-1FC9CFE6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3B7D97E-C8CB-E34E-B9F7-695AB8F9D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4" y="428604"/>
            <a:ext cx="6096000" cy="609600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6B8B7482-10AB-D74C-80CD-5EDB7A5A5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65125"/>
            <a:ext cx="5659570" cy="6135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6362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B72460-E9BA-4145-B0B8-319EB427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B59EDA1F-9FCF-0C4E-B311-0283F7A88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59"/>
          <a:stretch>
            <a:fillRect/>
          </a:stretch>
        </p:blipFill>
        <p:spPr>
          <a:xfrm>
            <a:off x="4952992" y="642918"/>
            <a:ext cx="6786610" cy="5288757"/>
          </a:xfrm>
          <a:prstGeom prst="rect">
            <a:avLst/>
          </a:prstGeom>
        </p:spPr>
      </p:pic>
      <p:pic>
        <p:nvPicPr>
          <p:cNvPr id="7" name="Рисунок 10">
            <a:extLst>
              <a:ext uri="{FF2B5EF4-FFF2-40B4-BE49-F238E27FC236}">
                <a16:creationId xmlns="" xmlns:a16="http://schemas.microsoft.com/office/drawing/2014/main" id="{8F545815-0678-9440-AA43-6C82F28EA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81"/>
          <a:stretch>
            <a:fillRect/>
          </a:stretch>
        </p:blipFill>
        <p:spPr>
          <a:xfrm>
            <a:off x="452398" y="507603"/>
            <a:ext cx="5458261" cy="5842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9736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3982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520A5595-EB83-6543-8A3A-0B32AFC03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2" t="3131" r="3282" b="3966"/>
          <a:stretch>
            <a:fillRect/>
          </a:stretch>
        </p:blipFill>
        <p:spPr>
          <a:xfrm>
            <a:off x="2666976" y="214290"/>
            <a:ext cx="6858048" cy="63579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8854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BBB14-7675-AA43-944C-6D92505A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344" y="1464609"/>
            <a:ext cx="7000875" cy="3611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Bookman Old Style" pitchFamily="18" charset="0"/>
              </a:rPr>
              <a:t>Математический планшет придумал</a:t>
            </a:r>
            <a:br>
              <a:rPr lang="ru-RU" sz="4000" b="1" dirty="0">
                <a:latin typeface="Bookman Old Style" pitchFamily="18" charset="0"/>
              </a:rPr>
            </a:br>
            <a:r>
              <a:rPr lang="ru-RU" sz="4000" b="1" dirty="0" err="1">
                <a:latin typeface="Bookman Old Style" pitchFamily="18" charset="0"/>
              </a:rPr>
              <a:t>Калеб</a:t>
            </a:r>
            <a:r>
              <a:rPr lang="ru-RU" sz="4000" b="1" dirty="0">
                <a:latin typeface="Bookman Old Style" pitchFamily="18" charset="0"/>
              </a:rPr>
              <a:t> </a:t>
            </a:r>
            <a:r>
              <a:rPr lang="ru-RU" sz="4000" b="1" dirty="0" smtClean="0">
                <a:latin typeface="Bookman Old Style" pitchFamily="18" charset="0"/>
              </a:rPr>
              <a:t> </a:t>
            </a:r>
            <a:r>
              <a:rPr lang="ru-RU" sz="4000" b="1" dirty="0" err="1" smtClean="0">
                <a:latin typeface="Bookman Old Style" pitchFamily="18" charset="0"/>
              </a:rPr>
              <a:t>Гаттегно</a:t>
            </a:r>
            <a:r>
              <a:rPr lang="ru-RU" sz="4000" b="1" dirty="0">
                <a:latin typeface="Bookman Old Style" pitchFamily="18" charset="0"/>
              </a:rPr>
              <a:t/>
            </a:r>
            <a:br>
              <a:rPr lang="ru-RU" sz="4000" b="1" dirty="0">
                <a:latin typeface="Bookman Old Style" pitchFamily="18" charset="0"/>
              </a:rPr>
            </a:br>
            <a:r>
              <a:rPr lang="ru-RU" sz="4000" b="1" dirty="0">
                <a:latin typeface="Bookman Old Style" pitchFamily="18" charset="0"/>
              </a:rPr>
              <a:t>в конце 1950-х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85139E7-20A2-1A4A-AE05-73F004946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31" y="262222"/>
            <a:ext cx="4244313" cy="62306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2995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398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ookman Old Style" pitchFamily="18" charset="0"/>
              </a:rPr>
              <a:t>Математический планшет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23902" y="1714488"/>
            <a:ext cx="10515600" cy="435133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Bookman Old Style" pitchFamily="18" charset="0"/>
              </a:rPr>
              <a:t>Дает ребенку возможность на чувственном опыте освоить некоторые базовые концепции планиметрии;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Bookman Old Style" pitchFamily="18" charset="0"/>
              </a:rPr>
              <a:t>Развивает индуктивное и дедуктивное мышление;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Bookman Old Style" pitchFamily="18" charset="0"/>
              </a:rPr>
              <a:t>Дает представления о симметрии, конгруэнтности, трансформации размера, формы;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Bookman Old Style" pitchFamily="18" charset="0"/>
              </a:rPr>
              <a:t>Развивает умение ориентироваться в пространстве, во времени и т.д.;</a:t>
            </a:r>
          </a:p>
          <a:p>
            <a:pPr>
              <a:buFont typeface="Wingdings" pitchFamily="2" charset="2"/>
              <a:buChar char="v"/>
            </a:pPr>
            <a:endParaRPr lang="ru-RU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005912A-B023-1E49-A5BD-9C910A14C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48" y="285728"/>
            <a:ext cx="7858180" cy="62900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616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450"/>
          <a:stretch>
            <a:fillRect/>
          </a:stretch>
        </p:blipFill>
        <p:spPr bwMode="auto">
          <a:xfrm>
            <a:off x="238084" y="142852"/>
            <a:ext cx="5792811" cy="371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User\Desktop\пчелки\DSCN18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074"/>
          <a:stretch>
            <a:fillRect/>
          </a:stretch>
        </p:blipFill>
        <p:spPr bwMode="auto">
          <a:xfrm>
            <a:off x="5810248" y="2714620"/>
            <a:ext cx="6103970" cy="3934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рамка.jpg"/>
          <p:cNvPicPr>
            <a:picLocks noChangeAspect="1"/>
          </p:cNvPicPr>
          <p:nvPr/>
        </p:nvPicPr>
        <p:blipFill>
          <a:blip r:embed="rId4"/>
          <a:srcRect l="3125" t="63542" r="73438" b="5208"/>
          <a:stretch>
            <a:fillRect/>
          </a:stretch>
        </p:blipFill>
        <p:spPr>
          <a:xfrm>
            <a:off x="523836" y="4357694"/>
            <a:ext cx="2214578" cy="2214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7504" y="214290"/>
            <a:ext cx="4143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Занятие по развитию речи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с использованием математического планшета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2662" y="4572008"/>
            <a:ext cx="311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Bookman Old Style" pitchFamily="18" charset="0"/>
              </a:rPr>
              <a:t>Средняя группа</a:t>
            </a:r>
            <a:endParaRPr lang="ru-RU" sz="2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1806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1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04004" cy="3714752"/>
          </a:xfrm>
        </p:spPr>
      </p:pic>
      <p:pic>
        <p:nvPicPr>
          <p:cNvPr id="5" name="Рисунок 4" descr="DSC01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1998" y="2857496"/>
            <a:ext cx="6350002" cy="4000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8942" y="642918"/>
            <a:ext cx="5137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«</a:t>
            </a:r>
            <a:r>
              <a:rPr lang="ru-RU" sz="2800" dirty="0" smtClean="0">
                <a:latin typeface="Bookman Old Style" pitchFamily="18" charset="0"/>
                <a:cs typeface="Times New Roman" pitchFamily="18" charset="0"/>
              </a:rPr>
              <a:t>Вместе всегда интересней»</a:t>
            </a:r>
          </a:p>
          <a:p>
            <a:pPr algn="ctr"/>
            <a:r>
              <a:rPr lang="ru-RU" sz="2800" dirty="0" smtClean="0">
                <a:latin typeface="Bookman Old Style" pitchFamily="18" charset="0"/>
                <a:cs typeface="Times New Roman" pitchFamily="18" charset="0"/>
              </a:rPr>
              <a:t>День открытых дверей</a:t>
            </a:r>
            <a:endParaRPr lang="ru-RU" sz="2800" dirty="0"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рамка.jpg"/>
          <p:cNvPicPr>
            <a:picLocks noChangeAspect="1"/>
          </p:cNvPicPr>
          <p:nvPr/>
        </p:nvPicPr>
        <p:blipFill>
          <a:blip r:embed="rId4"/>
          <a:srcRect l="3125" t="63542" r="73438" b="5208"/>
          <a:stretch>
            <a:fillRect/>
          </a:stretch>
        </p:blipFill>
        <p:spPr>
          <a:xfrm>
            <a:off x="309522" y="4429132"/>
            <a:ext cx="2214578" cy="2214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1224" y="4500570"/>
            <a:ext cx="311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Bookman Old Style" pitchFamily="18" charset="0"/>
                <a:cs typeface="Times New Roman" pitchFamily="18" charset="0"/>
              </a:rPr>
              <a:t>Средняя группа</a:t>
            </a:r>
            <a:endParaRPr lang="ru-RU" sz="2800" dirty="0"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1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6310313" cy="3549551"/>
          </a:xfrm>
        </p:spPr>
      </p:pic>
      <p:pic>
        <p:nvPicPr>
          <p:cNvPr id="7" name="Рисунок 6" descr="рамка.jpg"/>
          <p:cNvPicPr>
            <a:picLocks noChangeAspect="1"/>
          </p:cNvPicPr>
          <p:nvPr/>
        </p:nvPicPr>
        <p:blipFill>
          <a:blip r:embed="rId3"/>
          <a:srcRect l="3125" t="63542" r="73438" b="5208"/>
          <a:stretch>
            <a:fillRect/>
          </a:stretch>
        </p:blipFill>
        <p:spPr>
          <a:xfrm>
            <a:off x="309522" y="4429132"/>
            <a:ext cx="2214578" cy="2214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0380" y="428604"/>
            <a:ext cx="5143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Занятие по </a:t>
            </a:r>
            <a:r>
              <a:rPr lang="ru-RU" sz="2800" dirty="0" smtClean="0">
                <a:latin typeface="Bookman Old Style" pitchFamily="18" charset="0"/>
              </a:rPr>
              <a:t>ФЭМП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с</a:t>
            </a:r>
            <a:r>
              <a:rPr lang="ru-RU" sz="2800" dirty="0" smtClean="0">
                <a:latin typeface="Bookman Old Style" pitchFamily="18" charset="0"/>
              </a:rPr>
              <a:t> использованием математического планшета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786" y="4643446"/>
            <a:ext cx="311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Bookman Old Style" pitchFamily="18" charset="0"/>
              </a:rPr>
              <a:t>Средняя группа</a:t>
            </a:r>
            <a:endParaRPr lang="ru-RU" sz="2800" dirty="0">
              <a:latin typeface="Bookman Old Style" pitchFamily="18" charset="0"/>
            </a:endParaRPr>
          </a:p>
        </p:txBody>
      </p:sp>
      <p:pic>
        <p:nvPicPr>
          <p:cNvPr id="11" name="Рисунок 10" descr="DSC01150.JPG"/>
          <p:cNvPicPr>
            <a:picLocks noChangeAspect="1"/>
          </p:cNvPicPr>
          <p:nvPr/>
        </p:nvPicPr>
        <p:blipFill>
          <a:blip r:embed="rId4" cstate="print"/>
          <a:srcRect l="24088" t="8516" r="10218"/>
          <a:stretch>
            <a:fillRect/>
          </a:stretch>
        </p:blipFill>
        <p:spPr>
          <a:xfrm>
            <a:off x="6310314" y="2714620"/>
            <a:ext cx="5881686" cy="41433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A637160F-B689-0345-B54E-D17DE4895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357166"/>
            <a:ext cx="4416319" cy="6000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7647B5-A2E2-C44F-9B6F-9CB4172691DB}"/>
              </a:ext>
            </a:extLst>
          </p:cNvPr>
          <p:cNvSpPr txBox="1"/>
          <p:nvPr/>
        </p:nvSpPr>
        <p:spPr>
          <a:xfrm>
            <a:off x="5524496" y="1071546"/>
            <a:ext cx="59031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Педагог-классик В.А. Сухомлинский писал, 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«истоки способностей и дарования детей – на кончиках их пальцев, от них, образно говоря, идут тончайшие ручейки, которые питают источник творческой мысли. 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…..</a:t>
            </a:r>
          </a:p>
          <a:p>
            <a:pPr algn="ctr"/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 мастерства в детской руке, тем ребенок умнее».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8860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6611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E98EAE-C0F3-6B4C-9D09-77CFD3AA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02" y="428604"/>
            <a:ext cx="10457300" cy="9683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ookman Old Style" pitchFamily="18" charset="0"/>
              </a:rPr>
              <a:t>МДОУ </a:t>
            </a:r>
            <a:r>
              <a:rPr lang="ru-RU" dirty="0" smtClean="0">
                <a:latin typeface="Bookman Old Style" pitchFamily="18" charset="0"/>
              </a:rPr>
              <a:t>«</a:t>
            </a:r>
            <a:r>
              <a:rPr lang="en-US" dirty="0" smtClean="0">
                <a:latin typeface="Bookman Old Style" pitchFamily="18" charset="0"/>
              </a:rPr>
              <a:t>Детский </a:t>
            </a:r>
            <a:r>
              <a:rPr lang="en-US" dirty="0" err="1">
                <a:latin typeface="Bookman Old Style" pitchFamily="18" charset="0"/>
              </a:rPr>
              <a:t>сад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№</a:t>
            </a:r>
            <a:r>
              <a:rPr lang="en-US" dirty="0" smtClean="0">
                <a:latin typeface="Bookman Old Style" pitchFamily="18" charset="0"/>
              </a:rPr>
              <a:t>41 </a:t>
            </a:r>
            <a:r>
              <a:rPr lang="ru-RU" dirty="0" smtClean="0">
                <a:latin typeface="Bookman Old Style" pitchFamily="18" charset="0"/>
              </a:rPr>
              <a:t>                 </a:t>
            </a:r>
            <a:r>
              <a:rPr lang="en-US" dirty="0" err="1" smtClean="0">
                <a:latin typeface="Bookman Old Style" pitchFamily="18" charset="0"/>
              </a:rPr>
              <a:t>р.п</a:t>
            </a:r>
            <a:r>
              <a:rPr lang="en-US" dirty="0">
                <a:latin typeface="Bookman Old Style" pitchFamily="18" charset="0"/>
              </a:rPr>
              <a:t>. </a:t>
            </a:r>
            <a:r>
              <a:rPr lang="en-US" dirty="0" err="1" smtClean="0">
                <a:latin typeface="Bookman Old Style" pitchFamily="18" charset="0"/>
              </a:rPr>
              <a:t>Петровское</a:t>
            </a:r>
            <a:r>
              <a:rPr lang="ru-RU" dirty="0" smtClean="0">
                <a:latin typeface="Bookman Old Style" pitchFamily="18" charset="0"/>
              </a:rPr>
              <a:t>»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5" name="Рисунок 4" descr="20190412_102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952728" y="1643050"/>
            <a:ext cx="6953299" cy="49292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5331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2544" cy="6858000"/>
          </a:xfrm>
          <a:prstGeom prst="rect">
            <a:avLst/>
          </a:prstGeom>
        </p:spPr>
      </p:pic>
      <p:pic>
        <p:nvPicPr>
          <p:cNvPr id="4" name="Содержимое 3" descr="20190326_15565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66712" y="357166"/>
            <a:ext cx="5429288" cy="4071966"/>
          </a:xfrm>
        </p:spPr>
      </p:pic>
      <p:pic>
        <p:nvPicPr>
          <p:cNvPr id="12" name="Содержимое 3" descr="20190408_103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428604"/>
            <a:ext cx="5453058" cy="4089794"/>
          </a:xfrm>
          <a:prstGeom prst="rect">
            <a:avLst/>
          </a:prstGeom>
        </p:spPr>
      </p:pic>
      <p:pic>
        <p:nvPicPr>
          <p:cNvPr id="13" name="Рисунок 12" descr="20190318_0808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226263" y="1178702"/>
            <a:ext cx="6000791" cy="4500594"/>
          </a:xfrm>
          <a:prstGeom prst="rect">
            <a:avLst/>
          </a:prstGeom>
        </p:spPr>
      </p:pic>
      <p:pic>
        <p:nvPicPr>
          <p:cNvPr id="14" name="Содержимое 5" descr="20190325_11352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224" y="2643182"/>
            <a:ext cx="9495815" cy="3786214"/>
          </a:xfrm>
          <a:prstGeom prst="rect">
            <a:avLst/>
          </a:prstGeom>
        </p:spPr>
      </p:pic>
      <p:pic>
        <p:nvPicPr>
          <p:cNvPr id="15" name="Инструментал — Очень красивая нежная мелоди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52398" y="4786322"/>
            <a:ext cx="304800" cy="304800"/>
          </a:xfrm>
          <a:prstGeom prst="rect">
            <a:avLst/>
          </a:prstGeom>
        </p:spPr>
      </p:pic>
      <p:pic>
        <p:nvPicPr>
          <p:cNvPr id="17" name="Рисунок 16" descr="20190307_1556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-20875" y="973315"/>
            <a:ext cx="6072198" cy="4839901"/>
          </a:xfrm>
          <a:prstGeom prst="rect">
            <a:avLst/>
          </a:prstGeom>
        </p:spPr>
      </p:pic>
      <p:pic>
        <p:nvPicPr>
          <p:cNvPr id="10" name="Рисунок 9" descr="20190307_09412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2926" y="500042"/>
            <a:ext cx="7310457" cy="5643602"/>
          </a:xfrm>
          <a:prstGeom prst="rect">
            <a:avLst/>
          </a:prstGeom>
        </p:spPr>
      </p:pic>
      <p:pic>
        <p:nvPicPr>
          <p:cNvPr id="16" name="Рисунок 15" descr="20190307_15562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1544356" y="479654"/>
            <a:ext cx="5929356" cy="5827256"/>
          </a:xfrm>
          <a:prstGeom prst="rect">
            <a:avLst/>
          </a:prstGeom>
        </p:spPr>
      </p:pic>
      <p:pic>
        <p:nvPicPr>
          <p:cNvPr id="18" name="Рисунок 17" descr="20190325_15400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52662" y="428604"/>
            <a:ext cx="8001024" cy="6000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2081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1454"/>
            <a:ext cx="12192000" cy="69294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1431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7200" b="1" i="1" dirty="0" smtClean="0">
                <a:solidFill>
                  <a:srgbClr val="00B050"/>
                </a:solidFill>
              </a:rPr>
              <a:t>Спасибо за внимание!!!</a:t>
            </a:r>
            <a:endParaRPr lang="ru-RU" sz="72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Содержимое 5" descr="20190325_1132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201387" y="1225265"/>
            <a:ext cx="5801784" cy="4351338"/>
          </a:xfrm>
        </p:spPr>
      </p:pic>
      <p:pic>
        <p:nvPicPr>
          <p:cNvPr id="7" name="Рисунок 6" descr="20190325_154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2992" y="571480"/>
            <a:ext cx="6762766" cy="55721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4932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Содержимое 3" descr="20190306_0955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470" t="22072" r="15890"/>
          <a:stretch>
            <a:fillRect/>
          </a:stretch>
        </p:blipFill>
        <p:spPr>
          <a:xfrm>
            <a:off x="6453190" y="1428736"/>
            <a:ext cx="5143536" cy="4857784"/>
          </a:xfrm>
        </p:spPr>
      </p:pic>
      <p:sp>
        <p:nvSpPr>
          <p:cNvPr id="5" name="TextBox 4"/>
          <p:cNvSpPr txBox="1"/>
          <p:nvPr/>
        </p:nvSpPr>
        <p:spPr>
          <a:xfrm>
            <a:off x="6096000" y="642918"/>
            <a:ext cx="5375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Bookman Old Style" pitchFamily="18" charset="0"/>
                <a:cs typeface="Times New Roman" pitchFamily="18" charset="0"/>
              </a:rPr>
              <a:t>Средняя группа «Светлячок»</a:t>
            </a:r>
            <a:endParaRPr lang="ru-RU" sz="2800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274" y="500042"/>
            <a:ext cx="5072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Группа раннего возраста «Карапуз»</a:t>
            </a:r>
            <a:endParaRPr lang="ru-RU" sz="2800" dirty="0">
              <a:latin typeface="Bookman Old Style" pitchFamily="18" charset="0"/>
            </a:endParaRPr>
          </a:p>
        </p:txBody>
      </p:sp>
      <p:pic>
        <p:nvPicPr>
          <p:cNvPr id="8" name="Рисунок 7" descr="20190412_121319.jpg"/>
          <p:cNvPicPr>
            <a:picLocks noChangeAspect="1"/>
          </p:cNvPicPr>
          <p:nvPr/>
        </p:nvPicPr>
        <p:blipFill>
          <a:blip r:embed="rId4" cstate="print"/>
          <a:srcRect l="5077"/>
          <a:stretch>
            <a:fillRect/>
          </a:stretch>
        </p:blipFill>
        <p:spPr>
          <a:xfrm>
            <a:off x="523836" y="1643050"/>
            <a:ext cx="5786488" cy="457200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24774-A548-1844-B4EB-874F0218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553" y="305593"/>
            <a:ext cx="7912894" cy="1337469"/>
          </a:xfrm>
        </p:spPr>
        <p:txBody>
          <a:bodyPr/>
          <a:lstStyle/>
          <a:p>
            <a:pPr algn="ctr"/>
            <a:r>
              <a:rPr lang="ru-RU" dirty="0">
                <a:latin typeface="Bookman Old Style" pitchFamily="18" charset="0"/>
              </a:rPr>
              <a:t>У меня это хорошо получается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53A1F64-DBB7-A146-9525-8E99886C3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005" y="198360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477D6208-29F3-9E4F-9EF3-7D2210A6845E}"/>
              </a:ext>
            </a:extLst>
          </p:cNvPr>
          <p:cNvSpPr/>
          <p:nvPr/>
        </p:nvSpPr>
        <p:spPr>
          <a:xfrm>
            <a:off x="523836" y="1785926"/>
            <a:ext cx="4214465" cy="91678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Творческая активность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35EC65BE-1D06-4940-B955-DA275737E2E0}"/>
              </a:ext>
            </a:extLst>
          </p:cNvPr>
          <p:cNvSpPr/>
          <p:nvPr/>
        </p:nvSpPr>
        <p:spPr>
          <a:xfrm>
            <a:off x="3595670" y="3000372"/>
            <a:ext cx="4365820" cy="10838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Создание развивающей предметно-пространственной среды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5883376C-9FAE-D143-B975-F82E8B3F0424}"/>
              </a:ext>
            </a:extLst>
          </p:cNvPr>
          <p:cNvSpPr/>
          <p:nvPr/>
        </p:nvSpPr>
        <p:spPr>
          <a:xfrm>
            <a:off x="7453322" y="4214818"/>
            <a:ext cx="4357718" cy="214314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Самообразование по теме «Использование математического планшета в </a:t>
            </a:r>
            <a:r>
              <a:rPr lang="ru-RU" sz="2400" dirty="0" smtClean="0"/>
              <a:t>формировании математических способностей </a:t>
            </a:r>
            <a:r>
              <a:rPr lang="ru-RU" sz="2400" dirty="0"/>
              <a:t>дошкольников» </a:t>
            </a:r>
          </a:p>
        </p:txBody>
      </p:sp>
    </p:spTree>
    <p:extLst>
      <p:ext uri="{BB962C8B-B14F-4D97-AF65-F5344CB8AC3E}">
        <p14:creationId xmlns="" xmlns:p14="http://schemas.microsoft.com/office/powerpoint/2010/main" val="1456391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24670D2D-6A66-E545-A2AA-87F06D241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56" y="-191033"/>
            <a:ext cx="12632532" cy="70490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8E8E92-D335-434B-823B-8F99820C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7" y="2008187"/>
            <a:ext cx="10515600" cy="2087563"/>
          </a:xfrm>
        </p:spPr>
        <p:txBody>
          <a:bodyPr>
            <a:normAutofit/>
          </a:bodyPr>
          <a:lstStyle/>
          <a:p>
            <a:pPr algn="ctr"/>
            <a:r>
              <a:rPr lang="ru-RU" sz="5400" b="1"/>
              <a:t>Творческая активность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3480037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81AB839-EFAD-DC4E-99EB-B37D39473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2" y="785794"/>
            <a:ext cx="9271065" cy="5214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7202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90412-WA0015.jpg"/>
          <p:cNvPicPr>
            <a:picLocks noGrp="1" noChangeAspect="1"/>
          </p:cNvPicPr>
          <p:nvPr>
            <p:ph idx="1"/>
          </p:nvPr>
        </p:nvPicPr>
        <p:blipFill>
          <a:blip r:embed="rId2"/>
          <a:srcRect b="9677"/>
          <a:stretch>
            <a:fillRect/>
          </a:stretch>
        </p:blipFill>
        <p:spPr>
          <a:xfrm>
            <a:off x="166646" y="0"/>
            <a:ext cx="5524495" cy="4000504"/>
          </a:xfrm>
        </p:spPr>
      </p:pic>
      <p:pic>
        <p:nvPicPr>
          <p:cNvPr id="5" name="Рисунок 4" descr="IMG-20190412-WA0014.jpg"/>
          <p:cNvPicPr>
            <a:picLocks noChangeAspect="1"/>
          </p:cNvPicPr>
          <p:nvPr/>
        </p:nvPicPr>
        <p:blipFill>
          <a:blip r:embed="rId3"/>
          <a:srcRect b="7434"/>
          <a:stretch>
            <a:fillRect/>
          </a:stretch>
        </p:blipFill>
        <p:spPr>
          <a:xfrm>
            <a:off x="5786425" y="2410985"/>
            <a:ext cx="6405575" cy="4447015"/>
          </a:xfrm>
          <a:prstGeom prst="rect">
            <a:avLst/>
          </a:prstGeom>
        </p:spPr>
      </p:pic>
      <p:pic>
        <p:nvPicPr>
          <p:cNvPr id="7" name="Рисунок 6" descr="рамка.jpg"/>
          <p:cNvPicPr>
            <a:picLocks noChangeAspect="1"/>
          </p:cNvPicPr>
          <p:nvPr/>
        </p:nvPicPr>
        <p:blipFill>
          <a:blip r:embed="rId4"/>
          <a:srcRect l="3125" t="63542" r="73438" b="5208"/>
          <a:stretch>
            <a:fillRect/>
          </a:stretch>
        </p:blipFill>
        <p:spPr>
          <a:xfrm>
            <a:off x="0" y="4643422"/>
            <a:ext cx="2214578" cy="2214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0248" y="785794"/>
            <a:ext cx="6000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Занятие на группе раннего возраста «В гостях у солнышка»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8348" y="4857760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Bookman Old Style" pitchFamily="18" charset="0"/>
              </a:rPr>
              <a:t>Роль солнышка</a:t>
            </a:r>
            <a:endParaRPr lang="ru-RU" sz="2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45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283</Words>
  <Application>Microsoft Office PowerPoint</Application>
  <PresentationFormat>Произвольный</PresentationFormat>
  <Paragraphs>57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«У меня это хорошо получается»</vt:lpstr>
      <vt:lpstr>ЯГПУ им. К.Д. Ушинского</vt:lpstr>
      <vt:lpstr>МДОУ «Детский сад №41                  р.п. Петровское»</vt:lpstr>
      <vt:lpstr>Слайд 4</vt:lpstr>
      <vt:lpstr>Слайд 5</vt:lpstr>
      <vt:lpstr>У меня это хорошо получается</vt:lpstr>
      <vt:lpstr>Творческая активность</vt:lpstr>
      <vt:lpstr>Слайд 8</vt:lpstr>
      <vt:lpstr>Слайд 9</vt:lpstr>
      <vt:lpstr>Слайд 10</vt:lpstr>
      <vt:lpstr>Создание развивающей предметно-пространственной среды</vt:lpstr>
      <vt:lpstr>Слайд 12</vt:lpstr>
      <vt:lpstr>Слайд 13</vt:lpstr>
      <vt:lpstr>Слайд 14</vt:lpstr>
      <vt:lpstr>Слайд 15</vt:lpstr>
      <vt:lpstr>Слайд 16</vt:lpstr>
      <vt:lpstr>Слайд 17</vt:lpstr>
      <vt:lpstr>Самообразование «Использование математического планшета в формировании математических способностей дошкольников»</vt:lpstr>
      <vt:lpstr>Слайд 19</vt:lpstr>
      <vt:lpstr>Слайд 20</vt:lpstr>
      <vt:lpstr>Слайд 21</vt:lpstr>
      <vt:lpstr>Слайд 22</vt:lpstr>
      <vt:lpstr>Математический планшет придумал Калеб  Гаттегно в конце 1950-х</vt:lpstr>
      <vt:lpstr>Математический планшет</vt:lpstr>
      <vt:lpstr>Слайд 25</vt:lpstr>
      <vt:lpstr>Слайд 26</vt:lpstr>
      <vt:lpstr>Слайд 27</vt:lpstr>
      <vt:lpstr>Слайд 28</vt:lpstr>
      <vt:lpstr>Слайд 29</vt:lpstr>
      <vt:lpstr>Слайд 30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sobolewa01.12.96@mail.ru</dc:creator>
  <cp:lastModifiedBy>11</cp:lastModifiedBy>
  <cp:revision>56</cp:revision>
  <dcterms:created xsi:type="dcterms:W3CDTF">2019-04-11T02:17:27Z</dcterms:created>
  <dcterms:modified xsi:type="dcterms:W3CDTF">2019-04-13T10:34:48Z</dcterms:modified>
</cp:coreProperties>
</file>