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09" r:id="rId3"/>
    <p:sldId id="322" r:id="rId4"/>
    <p:sldId id="277" r:id="rId5"/>
    <p:sldId id="307" r:id="rId6"/>
    <p:sldId id="306" r:id="rId7"/>
    <p:sldId id="323" r:id="rId8"/>
    <p:sldId id="327" r:id="rId9"/>
    <p:sldId id="345" r:id="rId10"/>
    <p:sldId id="346" r:id="rId11"/>
    <p:sldId id="325" r:id="rId12"/>
    <p:sldId id="324" r:id="rId13"/>
    <p:sldId id="326" r:id="rId14"/>
    <p:sldId id="329" r:id="rId15"/>
    <p:sldId id="328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D7F9-1F57-4296-9714-AB3BA5CA9F84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BE75-0D2B-48D5-B681-AA3062B0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2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BE75-0D2B-48D5-B681-AA3062B0CD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2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6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8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7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8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s41-ros@mail.ru" TargetMode="External"/><Relationship Id="rId2" Type="http://schemas.openxmlformats.org/officeDocument/2006/relationships/hyperlink" Target="mailto:kd0.k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3284984"/>
            <a:ext cx="9051583" cy="23650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технологий А.И. Савенкова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Л.В. Свирской в ДОО: развитие познавательно-исследовательской деятельности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дошкольников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марта 2022 г.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877272"/>
            <a:ext cx="4908566" cy="87624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Зятинина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Т.Н., старший преподаватель кафедры дошкольного образования ГАУ ДПО ЯО ИРО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Керимова В.А., старший воспитатель МДОУ «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етский сад №41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Петровское», Ростовский муниципальный район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07504" y="1088618"/>
            <a:ext cx="8979575" cy="190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2pPr>
            <a:lvl3pPr marL="1143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3pPr>
            <a:lvl4pPr marL="1600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4pPr>
            <a:lvl5pPr marL="20574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5pPr>
            <a:lvl6pPr marL="25146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6pPr>
            <a:lvl7pPr marL="29718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7pPr>
            <a:lvl8pPr marL="34290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8pPr>
            <a:lvl9pPr marL="3886200" indent="-228600" algn="ctr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defRPr>
            </a:lvl9pPr>
          </a:lstStyle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научно-практическая конференция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ЭФФЕКТИВНЫЕ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 И ПРАКТИКИ ОРГАНИЗАЦИИ ДОПОЛНИТЕЛЬНОГО ОБРАЗОВАНИЯ ДЕТЕЙ, ПРОЖИВАЮЩИХ В СЕЛЬСКОЙ МЕСТНОСТИ, В УСЛОВИЯХ ЦИФРОВИЗАЦИИ И ГЛОБАЛЬНОГО ТЕХНОЛОГИЧЕСКОГО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ОБНОВЛЕНИЯ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Секция 5 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ПОДДЕРЖКИ ТАЛАНТЛИВЫХ И ОДАРЕННЫХ ДЕТЕЙ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49" y="74502"/>
            <a:ext cx="9045655" cy="874266"/>
            <a:chOff x="0" y="31774"/>
            <a:chExt cx="13946705" cy="92976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0" y="950722"/>
              <a:ext cx="13946705" cy="10816"/>
            </a:xfrm>
            <a:prstGeom prst="line">
              <a:avLst/>
            </a:prstGeom>
            <a:ln w="114300" cmpd="tri">
              <a:solidFill>
                <a:srgbClr val="A32D35"/>
              </a:solidFill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0" y="31774"/>
              <a:ext cx="13724659" cy="7702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12083" rIns="0" bIns="0" anchor="ctr"/>
            <a:lstStyle>
              <a:lvl1pPr defTabSz="652463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defTabSz="652463" eaLnBrk="0" hangingPunct="0">
                <a:spcBef>
                  <a:spcPct val="20000"/>
                </a:spcBef>
                <a:buFont typeface="Courier New" pitchFamily="49" charset="0"/>
                <a:buChar char="o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defTabSz="652463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defTabSz="652463" eaLnBrk="0" hangingPunct="0">
                <a:spcBef>
                  <a:spcPct val="20000"/>
                </a:spcBef>
                <a:buFont typeface="Courier New" pitchFamily="49" charset="0"/>
                <a:buChar char="o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defTabSz="652463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0" algn="l"/>
                  <a:tab pos="650875" algn="l"/>
                  <a:tab pos="1303338" algn="l"/>
                  <a:tab pos="1955800" algn="l"/>
                  <a:tab pos="2608263" algn="l"/>
                  <a:tab pos="3260725" algn="l"/>
                  <a:tab pos="3913188" algn="l"/>
                  <a:tab pos="4565650" algn="l"/>
                  <a:tab pos="5216525" algn="l"/>
                  <a:tab pos="5868988" algn="l"/>
                  <a:tab pos="6521450" algn="l"/>
                  <a:tab pos="7173913" algn="l"/>
                  <a:tab pos="7826375" algn="l"/>
                  <a:tab pos="8478838" algn="l"/>
                  <a:tab pos="9131300" algn="l"/>
                  <a:tab pos="9783763" algn="l"/>
                </a:tabLst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defRPr/>
              </a:pPr>
              <a:r>
                <a:rPr lang="en-US" altLang="ru-RU" sz="1600" b="1" kern="0" dirty="0" smtClean="0">
                  <a:solidFill>
                    <a:srgbClr val="990033"/>
                  </a:solidFill>
                  <a:latin typeface="Arial" charset="0"/>
                  <a:cs typeface="Arial" charset="0"/>
                </a:rPr>
                <a:t>           </a:t>
              </a:r>
              <a:r>
                <a:rPr lang="ru-RU" altLang="ru-RU" sz="1500" b="1" kern="0" dirty="0" smtClean="0">
                  <a:solidFill>
                    <a:srgbClr val="9900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Государственное автономное учреждение дополнительного образования</a:t>
              </a:r>
            </a:p>
            <a:p>
              <a:pPr algn="ctr" eaLnBrk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defRPr/>
              </a:pPr>
              <a:r>
                <a:rPr lang="ru-RU" altLang="ru-RU" sz="1500" b="1" kern="0" dirty="0" smtClean="0">
                  <a:solidFill>
                    <a:srgbClr val="9900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Ярославской области</a:t>
              </a:r>
              <a:endParaRPr lang="en-US" altLang="ru-RU" sz="1500" b="1" kern="0" dirty="0" smtClean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  <a:defRPr/>
              </a:pPr>
              <a:r>
                <a:rPr lang="ru-RU" altLang="ru-RU" sz="1500" b="1" kern="0" dirty="0" smtClean="0">
                  <a:solidFill>
                    <a:srgbClr val="9900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«Институт развития образования»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7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2" r="22609" b="13235"/>
          <a:stretch>
            <a:fillRect/>
          </a:stretch>
        </p:blipFill>
        <p:spPr bwMode="auto">
          <a:xfrm rot="21293729">
            <a:off x="291748" y="1306712"/>
            <a:ext cx="3022997" cy="315991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8130" r="13011" b="16389"/>
          <a:stretch>
            <a:fillRect/>
          </a:stretch>
        </p:blipFill>
        <p:spPr bwMode="auto">
          <a:xfrm rot="377745">
            <a:off x="5406629" y="1418035"/>
            <a:ext cx="3321844" cy="29372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138345"/>
            <a:ext cx="3199209" cy="144016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latin typeface="Tahoma" pitchFamily="34" charset="0"/>
                <a:cs typeface="Tahoma" pitchFamily="34" charset="0"/>
              </a:rPr>
              <a:t>Составление плана «ПАУТИНКА»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760" y="3717032"/>
            <a:ext cx="4310630" cy="301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87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064896" cy="576064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endParaRPr lang="ru-RU" sz="20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вопрос №4: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 дети сами находить интересующую их информацию в предметно-пространственной среде? Есть ли там все необходимое для этого?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0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предметно-пространственной среды в группах и на территории ДОО, выявление дефицитов</a:t>
            </a:r>
            <a:r>
              <a:rPr lang="ru-RU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способов </a:t>
            </a:r>
            <a:r>
              <a:rPr lang="ru-RU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</a:t>
            </a:r>
            <a:r>
              <a:rPr lang="ru-RU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преодоления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(реорганизация центров детской активности, приобретение недостающего исследовательского оборудования, создание коллекций, подбор природных и бросовых материалов и т.д.)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324036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№5:</a:t>
            </a:r>
          </a:p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дети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сами фиксировать, документировать процесс и результаты исследования? Как сделать это более понятным, удобным, информативным для детей?</a:t>
            </a: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19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Альтернативой «Дневнику исследователя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и папке исследователя, предложенным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А.И. Савенковым,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 </a:t>
            </a: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sz="1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индивидуальных </a:t>
            </a: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блокнотов </a:t>
            </a:r>
            <a:r>
              <a:rPr lang="ru-RU" sz="1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исследователя, а также </a:t>
            </a: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авторской находки </a:t>
            </a:r>
            <a:r>
              <a:rPr lang="ru-RU" sz="1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 ДОО – </a:t>
            </a:r>
            <a:r>
              <a:rPr lang="ru-RU" sz="19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смешбуков</a:t>
            </a: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более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мобильного средства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фиксации детьми своих планов, полученных сведений, суждений, предположений,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</a:t>
            </a: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19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амещающее содержимое 10" descr="IMG-20210112-WA0010"/>
          <p:cNvPicPr>
            <a:picLocks noChangeAspect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4" r="15141"/>
          <a:stretch>
            <a:fillRect/>
          </a:stretch>
        </p:blipFill>
        <p:spPr>
          <a:xfrm>
            <a:off x="1259632" y="3536513"/>
            <a:ext cx="3407226" cy="3064023"/>
          </a:xfrm>
          <a:prstGeom prst="rect">
            <a:avLst/>
          </a:prstGeom>
        </p:spPr>
      </p:pic>
      <p:pic>
        <p:nvPicPr>
          <p:cNvPr id="5" name="Замещающее содержимое 11" descr="IMG-20210112-WA0011"/>
          <p:cNvPicPr>
            <a:picLocks noChangeAspect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8" b="6487"/>
          <a:stretch>
            <a:fillRect/>
          </a:stretch>
        </p:blipFill>
        <p:spPr>
          <a:xfrm>
            <a:off x="5180537" y="3537704"/>
            <a:ext cx="2914130" cy="30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252028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вопрос №6: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отслеживать и фиксировать детскую познавательно-исследовательскую активность? Ведь это необходимо и самим детям, и педагогу.</a:t>
            </a:r>
          </a:p>
          <a:p>
            <a:pPr marL="82296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экрана исследовательской активности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нем дети при помощи картинок, символов, текстов обозначают темы, которые они изучают сейчас, и те, которые уже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изучены</a:t>
            </a:r>
            <a:endParaRPr lang="ru-RU" sz="20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Изображение 2" descr="IMG-20210112-WA0005"/>
          <p:cNvPicPr>
            <a:picLocks noChangeAspect="1"/>
          </p:cNvPicPr>
          <p:nvPr/>
        </p:nvPicPr>
        <p:blipFill>
          <a:blip r:embed="rId2">
            <a:lum bright="12000" contrast="30000"/>
          </a:blip>
          <a:srcRect t="13348" r="4515" b="7247"/>
          <a:stretch>
            <a:fillRect/>
          </a:stretch>
        </p:blipFill>
        <p:spPr>
          <a:xfrm>
            <a:off x="2576214" y="2852936"/>
            <a:ext cx="3919563" cy="37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76064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№7:</a:t>
            </a:r>
          </a:p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ввести в практику детской деятельности способы презентации и обсуждения результатов исследования? Чтобы это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значимое для детей и собственно детское дело, подготовленное и проведенное самими детьми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19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формат образовательного события «Заседание клуба знатоков»</a:t>
            </a:r>
          </a:p>
          <a:p>
            <a:pPr marL="82296" indent="0" algn="just">
              <a:buNone/>
            </a:pP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19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H:\Годовой план\Годовой план 2020-2021\Метод 3 вопросов\ПРЕВРАЩЕНИЯ\метод 3\итоги\IMG_2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5579"/>
            <a:ext cx="3635400" cy="27272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Годовой план\Годовой план 2020-2021\Метод 3 вопросов\ПРЕВРАЩЕНИЯ\метод 3\итоги\IMG_2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3" y="2589091"/>
            <a:ext cx="3922254" cy="2640109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064896" cy="626469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вопрос №8: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эффективно отслеживать динамику освоения детьми компонентов познавательно-исследовательской деятельности, развития у них познавательной инициативы?</a:t>
            </a:r>
          </a:p>
          <a:p>
            <a:pPr marL="82296" indent="0" algn="just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/>
            <a:r>
              <a:rPr lang="ru-RU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педагогическая диагностика, рекомендуемая ООП ДО «От </a:t>
            </a:r>
            <a:r>
              <a:rPr lang="ru-RU" sz="1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рождения до школы</a:t>
            </a:r>
            <a:r>
              <a:rPr lang="ru-RU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r>
              <a:rPr lang="ru-RU" sz="18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Инструментарий не дает полной информации о развитии познавательно-исследовательской деятельности детей и познавательной инициативы.</a:t>
            </a:r>
          </a:p>
          <a:p>
            <a:pPr marL="425196" algn="just"/>
            <a:r>
              <a:rPr lang="ru-RU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Авторская </a:t>
            </a:r>
            <a:r>
              <a:rPr lang="ru-RU" sz="1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экспертной оценки </a:t>
            </a:r>
            <a:r>
              <a:rPr lang="ru-RU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исследовательских способностей детей дошкольного возраста (А.И</a:t>
            </a:r>
            <a:r>
              <a:rPr lang="ru-RU" sz="1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Савенков).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начале 2021-22 учебного года получены первые результаты диагностики,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выявлен уровень развития исследовательских способностей детей по трем кластерам: </a:t>
            </a: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buFontTx/>
              <a:buChar char="-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работать с информацией, </a:t>
            </a: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196" algn="just">
              <a:buFontTx/>
              <a:buChar char="-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обрабатывать полученную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информацию,</a:t>
            </a:r>
          </a:p>
          <a:p>
            <a:pPr marL="425196" algn="just">
              <a:buFontTx/>
              <a:buChar char="-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презентовать итоги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своей работы.</a:t>
            </a:r>
          </a:p>
          <a:p>
            <a:pPr marL="368046" indent="-285750" algn="just"/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планах – </a:t>
            </a:r>
            <a:r>
              <a:rPr lang="ru-RU" sz="18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инструментария оценки уровня детской познавательной инициативы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основе нормативных карт развития, разработанных Н.А. Коротковой и П.Г.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Нежновым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0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6546" y="836712"/>
            <a:ext cx="784887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 </a:t>
            </a:r>
            <a:b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546" y="3645024"/>
            <a:ext cx="8121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информация:</a:t>
            </a:r>
          </a:p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дошкольного образования ГАУ ДПО ЯО ИРО </a:t>
            </a:r>
          </a:p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Ярославль, ул. Богдановича, 16 </a:t>
            </a:r>
          </a:p>
          <a:p>
            <a:pPr algn="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kd0.k@yandex.ru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МДОУ «Детский сад №41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Петровское»,</a:t>
            </a:r>
          </a:p>
          <a:p>
            <a:pPr algn="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Ростовский муниципальный район</a:t>
            </a:r>
          </a:p>
          <a:p>
            <a:pPr algn="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ds41-ros@mail.ru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3888432"/>
          </a:xfrm>
        </p:spPr>
        <p:txBody>
          <a:bodyPr>
            <a:noAutofit/>
          </a:bodyPr>
          <a:lstStyle/>
          <a:p>
            <a:pPr marL="368046" indent="-285750" algn="just"/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ребенок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овладевает основными культурными способами деятельности, проявляет инициативу и самостоятельность в разных видах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деятельности, в </a:t>
            </a:r>
            <a:r>
              <a:rPr lang="ru-RU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познавательно-исследовательской деятельности…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8046" indent="-285750" algn="just"/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ребенок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экспериментировать… Ребенок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способен к принятию собственных решений, опираясь на свои знания и умения в различных видах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деятельности…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332656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Обратимся к целевым ориентирам на этапе завершения дошкольного образования</a:t>
            </a:r>
          </a:p>
          <a:p>
            <a:pPr marL="82296" indent="0" algn="ctr">
              <a:buFont typeface="Arial" panose="020B0604020202020204" pitchFamily="34" charset="0"/>
              <a:buNone/>
            </a:pP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736158"/>
            <a:ext cx="7092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государственный образовательный стандарт</a:t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образования</a:t>
            </a:r>
            <a:b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(утв.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Приказом Министерства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и науки РФ от 17 октября 2013 г. N 1155)</a:t>
            </a:r>
          </a:p>
        </p:txBody>
      </p:sp>
    </p:spTree>
    <p:extLst>
      <p:ext uri="{BB962C8B-B14F-4D97-AF65-F5344CB8AC3E}">
        <p14:creationId xmlns:p14="http://schemas.microsoft.com/office/powerpoint/2010/main" val="39767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632848" cy="201622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условия образовательной среды необходимы для достижения детьми дошкольного возраста целевых ориентиров на этапе завершения дошкольного образования?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19972" y="1844824"/>
            <a:ext cx="504056" cy="864096"/>
          </a:xfrm>
          <a:prstGeom prst="down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496" y="2780928"/>
            <a:ext cx="5976664" cy="4077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196"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Развивающая предметно-пространственная среда, ориентированная на активность ребенка</a:t>
            </a:r>
          </a:p>
          <a:p>
            <a:pPr marL="425196"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Отношения в системе «взрослый-ребенок», ориентированные на диалог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недирективной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помощи, поддержку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детской инициативы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самостоятельности</a:t>
            </a:r>
          </a:p>
          <a:p>
            <a:pPr marL="425196"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педагогических технологий, доказанная результативность которых связана с формированием у детей компетенций в том поле, которое задано целевыми ориентирами ФГОС ДО </a:t>
            </a:r>
          </a:p>
          <a:p>
            <a:pPr marL="82296" indent="0" algn="just">
              <a:buFont typeface="Arial" panose="020B0604020202020204" pitchFamily="34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авая круглая скобка 1"/>
          <p:cNvSpPr/>
          <p:nvPr/>
        </p:nvSpPr>
        <p:spPr>
          <a:xfrm>
            <a:off x="5868144" y="2852936"/>
            <a:ext cx="288032" cy="3672408"/>
          </a:xfrm>
          <a:prstGeom prst="rightBracket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72200" y="3356992"/>
            <a:ext cx="252028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от традиции передачи детям ЗУН, от  «солирующей» педагогики в ДОО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48527"/>
              </p:ext>
            </p:extLst>
          </p:nvPr>
        </p:nvGraphicFramePr>
        <p:xfrm>
          <a:off x="395536" y="1014184"/>
          <a:ext cx="828092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379919800"/>
                    </a:ext>
                  </a:extLst>
                </a:gridCol>
                <a:gridCol w="4149935">
                  <a:extLst>
                    <a:ext uri="{9D8B030D-6E8A-4147-A177-3AD203B41FA5}">
                      <a16:colId xmlns:a16="http://schemas.microsoft.com/office/drawing/2014/main" val="1101145364"/>
                    </a:ext>
                  </a:extLst>
                </a:gridCol>
                <a:gridCol w="3050865">
                  <a:extLst>
                    <a:ext uri="{9D8B030D-6E8A-4147-A177-3AD203B41FA5}">
                      <a16:colId xmlns:a16="http://schemas.microsoft.com/office/drawing/2014/main" val="304042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МДОУ «Детский сад №41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Петровское» был присвоен статус муниципальной инновационной площадки (МИП) по теме «Детское экспериментирование - путь к познанию мира».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Научный руководитель: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ст. преподаватель кафедры дошкольного образования ГАУ ДПО ЯО ИРО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Зятинина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Т.Н.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68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2020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МДОУ «Детский сад №41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Петровское» стал базовой площадки кафедры дошкольного образования ГАУ ДПО ЯО ИРО по направлению «Детский сад – площадка для познания и экспериментирования»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Научный руководитель: </a:t>
                      </a: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ст. преподаватель кафедры дошкольного образования ГАУ ДПО ЯО ИРО </a:t>
                      </a:r>
                    </a:p>
                    <a:p>
                      <a:pPr algn="l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Зятинина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Т.Н.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36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МДОУ «Детский сад №41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р.п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Петровское» вошел в число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инновационных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площадок федерального уровня НИИ «Воспитатели России» по направлению «Организация и развитие исследовательской деятельности в условиях ДОО»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Научный руководитель: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к.пс.н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доцент кафедры психологической антропологии Института детства ФГБОУ ВО МПГУ, федеральный эксперт ВОО «Воспитатели России»</a:t>
                      </a:r>
                    </a:p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Трифонова Е.В.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0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4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15212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Педагогический инструментарий, который был отобран, освоен педагогами и внедрен в практику:</a:t>
            </a:r>
          </a:p>
          <a:p>
            <a:pPr marL="82296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3600400" cy="13695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«Маленький исследователь»,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А. И.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Савенков 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1"/>
            <a:ext cx="3600400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«План-дело-анализ», </a:t>
            </a:r>
            <a:endParaRPr lang="ru-RU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Л.В. Свирская</a:t>
            </a:r>
          </a:p>
        </p:txBody>
      </p:sp>
      <p:sp>
        <p:nvSpPr>
          <p:cNvPr id="5" name="Плюс 4"/>
          <p:cNvSpPr/>
          <p:nvPr/>
        </p:nvSpPr>
        <p:spPr>
          <a:xfrm>
            <a:off x="2033718" y="2780927"/>
            <a:ext cx="450050" cy="50405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47964" y="1412776"/>
            <a:ext cx="4597098" cy="1296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Font typeface="Arial" panose="020B0604020202020204" pitchFamily="34" charset="0"/>
              <a:buNone/>
            </a:pP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на формирование у детей компонентов познавательно-исследовательской деятельности</a:t>
            </a:r>
          </a:p>
          <a:p>
            <a:pPr marL="82296" indent="0" algn="just"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1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59252" y="3140967"/>
            <a:ext cx="463322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Font typeface="Arial" panose="020B0604020202020204" pitchFamily="34" charset="0"/>
              <a:buNone/>
            </a:pPr>
            <a:r>
              <a:rPr lang="ru-RU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на поддержку познавательного интереса, исследовательской активности, самостоятельности и инициативы дошкольников</a:t>
            </a:r>
          </a:p>
          <a:p>
            <a:pPr marL="82296" indent="0" algn="just"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1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992222" y="4005064"/>
            <a:ext cx="375042" cy="143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92222" y="2132856"/>
            <a:ext cx="375042" cy="143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5536" y="5229199"/>
            <a:ext cx="3600400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Собственные «находки» педагогов, авторские приемы </a:t>
            </a: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033718" y="4653135"/>
            <a:ext cx="450050" cy="50405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992222" y="5877272"/>
            <a:ext cx="375042" cy="143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4259252" y="5085183"/>
            <a:ext cx="463322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just">
              <a:buFont typeface="Arial" panose="020B0604020202020204" pitchFamily="34" charset="0"/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Позволяют адаптировать педагогические технологии для применения в конкретной ДОО и группе, учесть возможности и интересы детей и педагогов</a:t>
            </a:r>
          </a:p>
          <a:p>
            <a:pPr marL="82296" indent="0" algn="just">
              <a:buFont typeface="Arial" panose="020B0604020202020204" pitchFamily="34" charset="0"/>
              <a:buNone/>
            </a:pP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237626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№1:</a:t>
            </a:r>
          </a:p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Какими способами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выявлять детские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познавательные интересы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не просто учитывать их в образовательной деятельности, но отталкиваться от них, проектируя образовательную деятельность?</a:t>
            </a:r>
            <a:endParaRPr lang="ru-RU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296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Авторские приемы «Звонок мудрой сове» и «Шкатулка интересных вопросов»</a:t>
            </a:r>
            <a:endParaRPr lang="ru-RU" sz="1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r="35247" b="22822"/>
          <a:stretch>
            <a:fillRect/>
          </a:stretch>
        </p:blipFill>
        <p:spPr>
          <a:xfrm>
            <a:off x="2411760" y="3338472"/>
            <a:ext cx="2099310" cy="2970848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0" r="25644" b="26451"/>
          <a:stretch>
            <a:fillRect/>
          </a:stretch>
        </p:blipFill>
        <p:spPr>
          <a:xfrm>
            <a:off x="179512" y="3426102"/>
            <a:ext cx="2092643" cy="2883218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6" name="Изображение 13" descr="IMG-20210113-WA0007"/>
          <p:cNvPicPr>
            <a:picLocks noChangeAspect="1"/>
          </p:cNvPicPr>
          <p:nvPr/>
        </p:nvPicPr>
        <p:blipFill>
          <a:blip r:embed="rId4">
            <a:lum contrast="18000"/>
          </a:blip>
          <a:srcRect l="24899" t="28822" r="13460"/>
          <a:stretch>
            <a:fillRect/>
          </a:stretch>
        </p:blipFill>
        <p:spPr>
          <a:xfrm>
            <a:off x="4630579" y="3611840"/>
            <a:ext cx="2279809" cy="1928336"/>
          </a:xfrm>
          <a:prstGeom prst="rect">
            <a:avLst/>
          </a:prstGeom>
        </p:spPr>
      </p:pic>
      <p:pic>
        <p:nvPicPr>
          <p:cNvPr id="7" name="Изображение 14" descr="IMG-20210113-WA0010"/>
          <p:cNvPicPr>
            <a:picLocks noChangeAspect="1"/>
          </p:cNvPicPr>
          <p:nvPr/>
        </p:nvPicPr>
        <p:blipFill>
          <a:blip r:embed="rId5">
            <a:lum contrast="6000"/>
          </a:blip>
          <a:srcRect t="8345" r="3417" b="9141"/>
          <a:stretch>
            <a:fillRect/>
          </a:stretch>
        </p:blipFill>
        <p:spPr>
          <a:xfrm>
            <a:off x="7036117" y="3274654"/>
            <a:ext cx="1997393" cy="30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66429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№2: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знакомить детей с  «техникой» проведения исследования, как ввести исследование со всеми его элементами в практику совместной со взрослым и самостоятельной деятельности детей?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296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Путь проведения «тренировочных занятий»,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которых дети вместе со взрослым осваивают алгоритм, этапы проведения исследования.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Обычно требуется два таких тренировочных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Изображение 6" descr="IMG-20210112-WA0007"/>
          <p:cNvPicPr>
            <a:picLocks noChangeAspect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31462" b="6966"/>
          <a:stretch>
            <a:fillRect/>
          </a:stretch>
        </p:blipFill>
        <p:spPr bwMode="auto">
          <a:xfrm>
            <a:off x="539552" y="3212976"/>
            <a:ext cx="3879393" cy="32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1551" r="8813" b="365"/>
          <a:stretch>
            <a:fillRect/>
          </a:stretch>
        </p:blipFill>
        <p:spPr bwMode="auto">
          <a:xfrm>
            <a:off x="4716016" y="3212976"/>
            <a:ext cx="4210305" cy="329691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172819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Прикладной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№3:</a:t>
            </a:r>
          </a:p>
          <a:p>
            <a:pPr marL="82296" indent="0" algn="just">
              <a:buNone/>
            </a:pP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детям освоить практику совместного выбора, планирования, согласования </a:t>
            </a:r>
            <a:r>
              <a:rPr lang="ru-RU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действий? </a:t>
            </a:r>
          </a:p>
          <a:p>
            <a:pPr marL="82296" indent="0" algn="just">
              <a:buNone/>
            </a:pPr>
            <a:endParaRPr lang="ru-RU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296" indent="0" algn="just">
              <a:buNone/>
            </a:pP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 </a:t>
            </a:r>
            <a:r>
              <a:rPr lang="ru-RU" sz="1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Л.В. Свирской «Групповой сбор</a:t>
            </a:r>
            <a:r>
              <a:rPr lang="ru-RU" sz="19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82296" indent="0" algn="just">
              <a:buNone/>
            </a:pPr>
            <a:endParaRPr lang="ru-RU" sz="19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385" y="2420888"/>
            <a:ext cx="208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Приветствие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7829" y="2420888"/>
            <a:ext cx="38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1941"/>
          <a:stretch>
            <a:fillRect/>
          </a:stretch>
        </p:blipFill>
        <p:spPr>
          <a:xfrm>
            <a:off x="720305" y="2852936"/>
            <a:ext cx="3273603" cy="3457587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6" b="3568"/>
          <a:stretch>
            <a:fillRect/>
          </a:stretch>
        </p:blipFill>
        <p:spPr>
          <a:xfrm>
            <a:off x="4617829" y="2824838"/>
            <a:ext cx="3804728" cy="3482492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8338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20210112_1507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 contrast="42000"/>
          </a:blip>
          <a:srcRect l="3553" t="9710" r="2874" b="13088"/>
          <a:stretch>
            <a:fillRect/>
          </a:stretch>
        </p:blipFill>
        <p:spPr>
          <a:xfrm>
            <a:off x="356686" y="908720"/>
            <a:ext cx="8319770" cy="5515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Метод 3-х 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вопросов</a:t>
            </a:r>
            <a:endParaRPr lang="ru-RU" altLang="ru-RU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15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1035</Words>
  <Application>Microsoft Office PowerPoint</Application>
  <PresentationFormat>Экран (4:3)</PresentationFormat>
  <Paragraphs>99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Тема Office</vt:lpstr>
      <vt:lpstr>Опыт реализации технологий А.И. Савенкова  и Л.В. Свирской в ДОО: развитие познавательно-исследовательской деятельности дошкольников  14 марта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работы педагога с детьми раннего возраста</dc:title>
  <dc:creator>Татьяна</dc:creator>
  <cp:lastModifiedBy>student</cp:lastModifiedBy>
  <cp:revision>276</cp:revision>
  <dcterms:created xsi:type="dcterms:W3CDTF">2015-09-08T09:13:32Z</dcterms:created>
  <dcterms:modified xsi:type="dcterms:W3CDTF">2022-03-11T13:15:10Z</dcterms:modified>
</cp:coreProperties>
</file>