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8" r:id="rId5"/>
    <p:sldId id="259" r:id="rId6"/>
    <p:sldId id="263" r:id="rId7"/>
    <p:sldId id="264" r:id="rId8"/>
    <p:sldId id="268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73" d="100"/>
          <a:sy n="73" d="100"/>
        </p:scale>
        <p:origin x="127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751AF-F4BB-485C-ACC5-0F41EAAB3698}" type="datetimeFigureOut">
              <a:rPr lang="ru-RU"/>
              <a:pPr>
                <a:defRPr/>
              </a:pPr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9F6B5-E4F1-4C33-BCF2-B9A5EDF0BD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18E6F-BF88-4B29-A6AC-2F8E5AC07164}" type="datetimeFigureOut">
              <a:rPr lang="ru-RU"/>
              <a:pPr>
                <a:defRPr/>
              </a:pPr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21F2B-B6D1-4DB6-9293-75C8B5B781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4F280-89D3-4317-BAF3-8BD1015E2969}" type="datetimeFigureOut">
              <a:rPr lang="ru-RU"/>
              <a:pPr>
                <a:defRPr/>
              </a:pPr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3B15A-251A-4FA3-9574-5C1E46A7DB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0D8B2-8B19-45F7-BB71-9D8FAB5C7B43}" type="datetimeFigureOut">
              <a:rPr lang="ru-RU"/>
              <a:pPr>
                <a:defRPr/>
              </a:pPr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0C607-06AA-400B-9333-6B543C2FB8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66515-A643-40C3-89C2-2CC2BB6987AB}" type="datetimeFigureOut">
              <a:rPr lang="ru-RU"/>
              <a:pPr>
                <a:defRPr/>
              </a:pPr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1095A-0ADC-4479-BF7C-DA1EB7D365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95E92-C0A1-4780-9CF0-DD62E3D6FBBF}" type="datetimeFigureOut">
              <a:rPr lang="ru-RU"/>
              <a:pPr>
                <a:defRPr/>
              </a:pPr>
              <a:t>23.11.2022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D3641-7648-424F-9474-79813163F1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B62B5-5230-46D5-B6CB-E09B66999F45}" type="datetimeFigureOut">
              <a:rPr lang="ru-RU"/>
              <a:pPr>
                <a:defRPr/>
              </a:pPr>
              <a:t>23.11.2022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770F7-7AEF-4A8C-B55E-1268855CFD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10D50-59DE-4C85-A18E-5D560F2C4AD4}" type="datetimeFigureOut">
              <a:rPr lang="ru-RU"/>
              <a:pPr>
                <a:defRPr/>
              </a:pPr>
              <a:t>23.11.2022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B2C1C-F51E-4B62-9558-BF931D678E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A6D33-A6DF-4639-AB35-F04EA9F2B690}" type="datetimeFigureOut">
              <a:rPr lang="ru-RU"/>
              <a:pPr>
                <a:defRPr/>
              </a:pPr>
              <a:t>23.11.2022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015B2-3C54-468B-A1E4-EB3E8235ED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EEAC3-7051-4F37-A9FD-33506BAA6035}" type="datetimeFigureOut">
              <a:rPr lang="ru-RU"/>
              <a:pPr>
                <a:defRPr/>
              </a:pPr>
              <a:t>23.11.2022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E175B-1742-4FA2-B353-598D056CE9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A7D3B-2990-43FB-B033-4320F6BBDC81}" type="datetimeFigureOut">
              <a:rPr lang="ru-RU"/>
              <a:pPr>
                <a:defRPr/>
              </a:pPr>
              <a:t>23.11.2022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A497A-B679-4C52-A7AF-865F64FE31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C486FED-1CBA-41CB-8D83-6EAD154012AE}" type="datetimeFigureOut">
              <a:rPr lang="ru-RU"/>
              <a:pPr>
                <a:defRPr/>
              </a:pPr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EC3CE04-827A-4838-984F-983F7933EE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357313" y="3887788"/>
            <a:ext cx="7358062" cy="1470025"/>
          </a:xfrm>
        </p:spPr>
        <p:txBody>
          <a:bodyPr/>
          <a:lstStyle/>
          <a:p>
            <a:r>
              <a:rPr lang="ru-RU" sz="6000" b="1" dirty="0" smtClean="0">
                <a:solidFill>
                  <a:srgbClr val="008000"/>
                </a:solidFill>
                <a:latin typeface="Georgia" panose="02040502050405020303" pitchFamily="18" charset="0"/>
                <a:ea typeface="Adobe Kaiti Std R"/>
                <a:cs typeface="Times New Roman" pitchFamily="18" charset="0"/>
              </a:rPr>
              <a:t>СПОРТИВНЫЙ ДЕТСКИЙ ТИМБИЛДИНГ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78163" y="115888"/>
            <a:ext cx="6057900" cy="1785937"/>
          </a:xfrm>
        </p:spPr>
        <p:txBody>
          <a:bodyPr rtlCol="0">
            <a:normAutofit/>
          </a:bodyPr>
          <a:lstStyle/>
          <a:p>
            <a:pPr lvl="1" fontAlgn="auto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МДОУ «Детский сад № 41 </a:t>
            </a:r>
            <a:r>
              <a:rPr lang="ru-RU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р.п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. Петровское»</a:t>
            </a:r>
            <a:endParaRPr lang="ru-RU" sz="1600" dirty="0" smtClean="0"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18263" cy="1154112"/>
          </a:xfrm>
        </p:spPr>
        <p:txBody>
          <a:bodyPr/>
          <a:lstStyle/>
          <a:p>
            <a:pPr algn="r"/>
            <a:r>
              <a:rPr lang="ru-RU" altLang="ru-RU" sz="1800" b="1" dirty="0" smtClean="0">
                <a:solidFill>
                  <a:srgbClr val="008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 мире нет ничего лучше и приятнее дружбы; </a:t>
            </a:r>
            <a:br>
              <a:rPr lang="ru-RU" altLang="ru-RU" sz="1800" b="1" dirty="0" smtClean="0">
                <a:solidFill>
                  <a:srgbClr val="008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altLang="ru-RU" sz="1800" b="1" dirty="0" smtClean="0">
                <a:solidFill>
                  <a:srgbClr val="008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исключить из жизни дружбу—все равно что </a:t>
            </a:r>
            <a:br>
              <a:rPr lang="ru-RU" altLang="ru-RU" sz="1800" b="1" dirty="0" smtClean="0">
                <a:solidFill>
                  <a:srgbClr val="008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altLang="ru-RU" sz="1800" b="1" dirty="0" smtClean="0">
                <a:solidFill>
                  <a:srgbClr val="008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лишить мир солнечного света. </a:t>
            </a:r>
            <a:br>
              <a:rPr lang="ru-RU" altLang="ru-RU" sz="1800" b="1" dirty="0" smtClean="0">
                <a:solidFill>
                  <a:srgbClr val="008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altLang="ru-RU" sz="1800" b="1" dirty="0" smtClean="0">
                <a:solidFill>
                  <a:srgbClr val="008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Цицерон</a:t>
            </a:r>
            <a:endParaRPr lang="ru-RU" altLang="ru-RU" sz="1800" dirty="0" smtClean="0">
              <a:solidFill>
                <a:srgbClr val="008000"/>
              </a:solidFill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107950" y="1557338"/>
            <a:ext cx="6911975" cy="3441700"/>
          </a:xfrm>
        </p:spPr>
        <p:txBody>
          <a:bodyPr/>
          <a:lstStyle/>
          <a:p>
            <a:pPr marL="0" indent="0">
              <a:spcBef>
                <a:spcPct val="0"/>
              </a:spcBef>
            </a:pPr>
            <a:endParaRPr lang="ru-RU" sz="1100" dirty="0" smtClean="0">
              <a:latin typeface="Bookman Old Style" pitchFamily="18" charset="0"/>
            </a:endParaRPr>
          </a:p>
          <a:p>
            <a:pPr marL="0" indent="0" algn="just">
              <a:spcBef>
                <a:spcPct val="0"/>
              </a:spcBef>
              <a:buFont typeface="Arial" charset="0"/>
              <a:buNone/>
            </a:pPr>
            <a:r>
              <a:rPr lang="ru-RU" altLang="ru-RU" sz="2800" b="1" dirty="0" err="1" smtClean="0">
                <a:solidFill>
                  <a:srgbClr val="008000"/>
                </a:solidFill>
                <a:latin typeface="Georgia" panose="02040502050405020303" pitchFamily="18" charset="0"/>
              </a:rPr>
              <a:t>Командообразование</a:t>
            </a:r>
            <a:r>
              <a:rPr lang="ru-RU" altLang="ru-RU" sz="2800" b="1" dirty="0" smtClean="0">
                <a:solidFill>
                  <a:srgbClr val="008000"/>
                </a:solidFill>
                <a:latin typeface="Georgia" panose="02040502050405020303" pitchFamily="18" charset="0"/>
              </a:rPr>
              <a:t>, </a:t>
            </a:r>
            <a:r>
              <a:rPr lang="ru-RU" altLang="ru-RU" sz="2800" b="1" dirty="0" smtClean="0">
                <a:latin typeface="Georgia" panose="02040502050405020303" pitchFamily="18" charset="0"/>
              </a:rPr>
              <a:t>или</a:t>
            </a:r>
            <a:r>
              <a:rPr lang="ru-RU" altLang="ru-RU" sz="2800" b="1" dirty="0" smtClean="0">
                <a:solidFill>
                  <a:srgbClr val="008000"/>
                </a:solidFill>
                <a:latin typeface="Georgia" panose="02040502050405020303" pitchFamily="18" charset="0"/>
              </a:rPr>
              <a:t> тимбилдинг </a:t>
            </a:r>
            <a:r>
              <a:rPr lang="ru-RU" altLang="ru-RU" sz="2800" b="1" dirty="0" smtClean="0">
                <a:latin typeface="Georgia" panose="02040502050405020303" pitchFamily="18" charset="0"/>
              </a:rPr>
              <a:t>(англ. </a:t>
            </a:r>
            <a:r>
              <a:rPr lang="ru-RU" altLang="ru-RU" sz="2800" b="1" dirty="0" err="1" smtClean="0">
                <a:latin typeface="Georgia" panose="02040502050405020303" pitchFamily="18" charset="0"/>
              </a:rPr>
              <a:t>Team</a:t>
            </a:r>
            <a:r>
              <a:rPr lang="ru-RU" altLang="ru-RU" sz="2800" b="1" dirty="0" smtClean="0">
                <a:latin typeface="Georgia" panose="02040502050405020303" pitchFamily="18" charset="0"/>
              </a:rPr>
              <a:t> </a:t>
            </a:r>
            <a:r>
              <a:rPr lang="ru-RU" altLang="ru-RU" sz="2800" b="1" dirty="0" err="1" smtClean="0">
                <a:latin typeface="Georgia" panose="02040502050405020303" pitchFamily="18" charset="0"/>
              </a:rPr>
              <a:t>building</a:t>
            </a:r>
            <a:r>
              <a:rPr lang="ru-RU" altLang="ru-RU" sz="2800" b="1" dirty="0" smtClean="0">
                <a:latin typeface="Georgia" panose="02040502050405020303" pitchFamily="18" charset="0"/>
              </a:rPr>
              <a:t> — построение команды) — термин, обычно используемый в контексте бизнеса и применяемый к широкому диапазону действий для создания и повышения эффективности работы команды.</a:t>
            </a:r>
          </a:p>
          <a:p>
            <a:pPr marL="0" indent="0">
              <a:spcBef>
                <a:spcPct val="0"/>
              </a:spcBef>
            </a:pPr>
            <a:endParaRPr lang="ru-RU" altLang="ru-RU" sz="1100" b="1" dirty="0" smtClean="0">
              <a:latin typeface="Georgia" panose="02040502050405020303" pitchFamily="18" charset="0"/>
            </a:endParaRPr>
          </a:p>
          <a:p>
            <a:pPr marL="0" indent="0" algn="r">
              <a:spcBef>
                <a:spcPct val="0"/>
              </a:spcBef>
              <a:buFont typeface="Arial" charset="0"/>
              <a:buNone/>
            </a:pPr>
            <a:endParaRPr lang="ru-RU" altLang="ru-RU" sz="1600" b="1" dirty="0" smtClean="0">
              <a:latin typeface="Georgia" panose="02040502050405020303" pitchFamily="18" charset="0"/>
            </a:endParaRPr>
          </a:p>
          <a:p>
            <a:pPr marL="0" indent="0" algn="r">
              <a:spcBef>
                <a:spcPct val="0"/>
              </a:spcBef>
              <a:buFont typeface="Arial" charset="0"/>
              <a:buNone/>
            </a:pPr>
            <a:r>
              <a:rPr lang="ru-RU" altLang="ru-RU" sz="1600" b="1" dirty="0" smtClean="0">
                <a:latin typeface="Georgia" panose="02040502050405020303" pitchFamily="18" charset="0"/>
              </a:rPr>
              <a:t>Материал из Википедии – свободной энциклопедии</a:t>
            </a:r>
          </a:p>
          <a:p>
            <a:pPr marL="0" indent="0">
              <a:spcBef>
                <a:spcPct val="0"/>
              </a:spcBef>
            </a:pPr>
            <a:endParaRPr lang="ru-RU" sz="1600" dirty="0" smtClean="0">
              <a:latin typeface="Georgia" panose="02040502050405020303" pitchFamily="18" charset="0"/>
            </a:endParaRPr>
          </a:p>
          <a:p>
            <a:pPr marL="0" indent="0">
              <a:spcBef>
                <a:spcPct val="0"/>
              </a:spcBef>
            </a:pPr>
            <a:endParaRPr lang="ru-RU" sz="1600" dirty="0" smtClean="0">
              <a:latin typeface="Bookman Old Style" pitchFamily="18" charset="0"/>
            </a:endParaRPr>
          </a:p>
          <a:p>
            <a:pPr marL="0" indent="0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179388" y="2000250"/>
            <a:ext cx="8856662" cy="1000125"/>
          </a:xfrm>
        </p:spPr>
        <p:txBody>
          <a:bodyPr/>
          <a:lstStyle/>
          <a:p>
            <a:r>
              <a:rPr lang="ru-RU" sz="3600" b="1" smtClean="0">
                <a:solidFill>
                  <a:srgbClr val="008000"/>
                </a:solidFill>
                <a:latin typeface="Bookman Old Style" pitchFamily="18" charset="0"/>
              </a:rPr>
              <a:t>Тимбилдинг для дошкольников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571500" y="3071813"/>
            <a:ext cx="8158163" cy="3482975"/>
          </a:xfrm>
        </p:spPr>
        <p:txBody>
          <a:bodyPr/>
          <a:lstStyle/>
          <a:p>
            <a:pPr marL="0" indent="0" algn="just">
              <a:spcBef>
                <a:spcPts val="0"/>
              </a:spcBef>
              <a:defRPr/>
            </a:pPr>
            <a:r>
              <a:rPr lang="ru-RU" sz="2400" dirty="0" smtClean="0">
                <a:latin typeface="Bookman Old Style" panose="02050604050505020204" pitchFamily="18" charset="0"/>
              </a:rPr>
              <a:t>командная игра, направленная на сплочение коллектива;</a:t>
            </a:r>
          </a:p>
          <a:p>
            <a:pPr marL="0" indent="0" algn="just">
              <a:spcBef>
                <a:spcPts val="0"/>
              </a:spcBef>
              <a:defRPr/>
            </a:pPr>
            <a:r>
              <a:rPr lang="ru-RU" sz="2400" dirty="0">
                <a:latin typeface="Bookman Old Style" panose="02050604050505020204" pitchFamily="18" charset="0"/>
              </a:rPr>
              <a:t>тренинги в виде игр, нацеленные на эффективное взаимодействие со </a:t>
            </a:r>
            <a:r>
              <a:rPr lang="ru-RU" sz="2400" dirty="0" smtClean="0">
                <a:latin typeface="Bookman Old Style" panose="02050604050505020204" pitchFamily="18" charset="0"/>
              </a:rPr>
              <a:t>сверстниками;</a:t>
            </a:r>
          </a:p>
          <a:p>
            <a:pPr marL="0" indent="0" algn="just">
              <a:spcBef>
                <a:spcPts val="0"/>
              </a:spcBef>
              <a:defRPr/>
            </a:pPr>
            <a:r>
              <a:rPr lang="ru-RU" sz="2400" dirty="0">
                <a:latin typeface="Bookman Old Style" panose="02050604050505020204" pitchFamily="18" charset="0"/>
              </a:rPr>
              <a:t>активный отдых, </a:t>
            </a:r>
            <a:r>
              <a:rPr lang="ru-RU" sz="2400" dirty="0" smtClean="0">
                <a:latin typeface="Bookman Old Style" panose="02050604050505020204" pitchFamily="18" charset="0"/>
              </a:rPr>
              <a:t>игра, </a:t>
            </a:r>
            <a:r>
              <a:rPr lang="ru-RU" sz="2400" dirty="0">
                <a:latin typeface="Bookman Old Style" panose="02050604050505020204" pitchFamily="18" charset="0"/>
              </a:rPr>
              <a:t>благодаря которой ребенок не просто развлекается, но и развивает навыки взаимопомощи в коллективе, получает пользу от обмена эмоциями, ведет незаметную, но активную борьбу со своими комплексами.</a:t>
            </a:r>
            <a:endParaRPr lang="ru-RU" sz="2400" dirty="0" smtClean="0">
              <a:latin typeface="Bookman Old Style" panose="02050604050505020204" pitchFamily="18" charset="0"/>
            </a:endParaRPr>
          </a:p>
          <a:p>
            <a:pPr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07950" y="260350"/>
            <a:ext cx="6850063" cy="1154113"/>
          </a:xfrm>
        </p:spPr>
        <p:txBody>
          <a:bodyPr/>
          <a:lstStyle/>
          <a:p>
            <a:r>
              <a:rPr lang="ru-RU" altLang="ru-RU" sz="3600" b="1" dirty="0" smtClean="0">
                <a:solidFill>
                  <a:srgbClr val="008000"/>
                </a:solidFill>
                <a:latin typeface="Georgia" panose="02040502050405020303" pitchFamily="18" charset="0"/>
              </a:rPr>
              <a:t>Составляющие процесса </a:t>
            </a:r>
            <a:r>
              <a:rPr lang="ru-RU" altLang="ru-RU" sz="3600" b="1" dirty="0" err="1" smtClean="0">
                <a:solidFill>
                  <a:srgbClr val="008000"/>
                </a:solidFill>
                <a:latin typeface="Georgia" panose="02040502050405020303" pitchFamily="18" charset="0"/>
              </a:rPr>
              <a:t>командообразования</a:t>
            </a:r>
            <a:endParaRPr lang="ru-RU" altLang="ru-RU" sz="3600" b="1" dirty="0" smtClean="0">
              <a:solidFill>
                <a:srgbClr val="008000"/>
              </a:solidFill>
              <a:latin typeface="Georgia" panose="02040502050405020303" pitchFamily="18" charset="0"/>
            </a:endParaRP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-107950" y="1628775"/>
            <a:ext cx="7092950" cy="4954588"/>
          </a:xfrm>
        </p:spPr>
        <p:txBody>
          <a:bodyPr/>
          <a:lstStyle/>
          <a:p>
            <a:pPr indent="0" algn="just">
              <a:buFont typeface="Wingdings" pitchFamily="2" charset="2"/>
              <a:buChar char="§"/>
            </a:pPr>
            <a:r>
              <a:rPr lang="ru-RU" altLang="ru-RU" sz="1800" b="1" dirty="0" smtClean="0">
                <a:latin typeface="Georgia" panose="02040502050405020303" pitchFamily="18" charset="0"/>
              </a:rPr>
              <a:t>  повышение уровня взаимодействия между членами команды;</a:t>
            </a:r>
          </a:p>
          <a:p>
            <a:pPr indent="0" algn="just">
              <a:buFont typeface="Wingdings" pitchFamily="2" charset="2"/>
              <a:buChar char="§"/>
            </a:pPr>
            <a:r>
              <a:rPr lang="ru-RU" altLang="ru-RU" sz="1800" b="1" dirty="0" smtClean="0">
                <a:latin typeface="Georgia" panose="02040502050405020303" pitchFamily="18" charset="0"/>
              </a:rPr>
              <a:t>  развитие сплоченности коллектива;</a:t>
            </a:r>
          </a:p>
          <a:p>
            <a:pPr indent="0" algn="just">
              <a:buFont typeface="Wingdings" pitchFamily="2" charset="2"/>
              <a:buChar char="§"/>
            </a:pPr>
            <a:r>
              <a:rPr lang="ru-RU" altLang="ru-RU" sz="1800" b="1" dirty="0" smtClean="0">
                <a:latin typeface="Georgia" panose="02040502050405020303" pitchFamily="18" charset="0"/>
              </a:rPr>
              <a:t>  оценка роли каждого «игрока» в команде;</a:t>
            </a:r>
          </a:p>
          <a:p>
            <a:pPr indent="0" algn="just">
              <a:buFont typeface="Wingdings" pitchFamily="2" charset="2"/>
              <a:buChar char="§"/>
            </a:pPr>
            <a:r>
              <a:rPr lang="ru-RU" altLang="ru-RU" sz="1800" b="1" dirty="0" smtClean="0">
                <a:latin typeface="Georgia" panose="02040502050405020303" pitchFamily="18" charset="0"/>
              </a:rPr>
              <a:t>  выявление лидеров;</a:t>
            </a:r>
          </a:p>
          <a:p>
            <a:pPr indent="0" algn="just">
              <a:buFont typeface="Wingdings" pitchFamily="2" charset="2"/>
              <a:buChar char="§"/>
            </a:pPr>
            <a:r>
              <a:rPr lang="ru-RU" altLang="ru-RU" sz="1800" b="1" dirty="0" smtClean="0">
                <a:latin typeface="Georgia" panose="02040502050405020303" pitchFamily="18" charset="0"/>
              </a:rPr>
              <a:t>  оттачивание навыков решения нестандартных задач;</a:t>
            </a:r>
          </a:p>
          <a:p>
            <a:pPr indent="0" algn="just">
              <a:buFont typeface="Wingdings" pitchFamily="2" charset="2"/>
              <a:buChar char="§"/>
            </a:pPr>
            <a:r>
              <a:rPr lang="ru-RU" altLang="ru-RU" sz="1800" b="1" dirty="0" smtClean="0">
                <a:latin typeface="Georgia" panose="02040502050405020303" pitchFamily="18" charset="0"/>
              </a:rPr>
              <a:t>  повышение мотивации на достижение коллективных целей;</a:t>
            </a:r>
          </a:p>
          <a:p>
            <a:pPr indent="0" algn="just">
              <a:buFont typeface="Wingdings" pitchFamily="2" charset="2"/>
              <a:buChar char="§"/>
            </a:pPr>
            <a:r>
              <a:rPr lang="ru-RU" altLang="ru-RU" sz="1800" b="1" dirty="0" smtClean="0">
                <a:latin typeface="Georgia" panose="02040502050405020303" pitchFamily="18" charset="0"/>
              </a:rPr>
              <a:t>  развитие стрессоустойчивости;</a:t>
            </a:r>
          </a:p>
          <a:p>
            <a:pPr indent="0" algn="just">
              <a:buFont typeface="Wingdings" pitchFamily="2" charset="2"/>
              <a:buChar char="§"/>
            </a:pPr>
            <a:r>
              <a:rPr lang="ru-RU" altLang="ru-RU" sz="1800" b="1" dirty="0" smtClean="0">
                <a:latin typeface="Georgia" panose="02040502050405020303" pitchFamily="18" charset="0"/>
              </a:rPr>
              <a:t>  возможность для членов команды попробовать себя в новой роли;</a:t>
            </a:r>
          </a:p>
          <a:p>
            <a:pPr indent="0" algn="just">
              <a:buFont typeface="Wingdings" pitchFamily="2" charset="2"/>
              <a:buChar char="§"/>
            </a:pPr>
            <a:r>
              <a:rPr lang="ru-RU" altLang="ru-RU" sz="1800" b="1" dirty="0" smtClean="0">
                <a:latin typeface="Georgia" panose="02040502050405020303" pitchFamily="18" charset="0"/>
              </a:rPr>
              <a:t>  моделирование различных ситуаций;</a:t>
            </a:r>
          </a:p>
          <a:p>
            <a:pPr indent="0" algn="just">
              <a:buFont typeface="Wingdings" pitchFamily="2" charset="2"/>
              <a:buChar char="§"/>
            </a:pPr>
            <a:r>
              <a:rPr lang="ru-RU" altLang="ru-RU" sz="1800" b="1" dirty="0" smtClean="0">
                <a:latin typeface="Georgia" panose="02040502050405020303" pitchFamily="18" charset="0"/>
              </a:rPr>
              <a:t>  повышение эффективности коммуникаций внутри коллектива.</a:t>
            </a:r>
          </a:p>
          <a:p>
            <a:pPr indent="0">
              <a:spcBef>
                <a:spcPct val="0"/>
              </a:spcBef>
            </a:pPr>
            <a:endParaRPr lang="ru-RU" sz="1800" dirty="0" smtClean="0">
              <a:latin typeface="Georgia" panose="02040502050405020303" pitchFamily="18" charset="0"/>
            </a:endParaRPr>
          </a:p>
          <a:p>
            <a:pPr indent="0"/>
            <a:endParaRPr lang="ru-RU" sz="1800" dirty="0" smtClean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395288" y="1628775"/>
            <a:ext cx="8229600" cy="1143000"/>
          </a:xfrm>
        </p:spPr>
        <p:txBody>
          <a:bodyPr/>
          <a:lstStyle/>
          <a:p>
            <a:r>
              <a:rPr lang="ru-RU" altLang="ru-RU" b="1" dirty="0" smtClean="0">
                <a:solidFill>
                  <a:srgbClr val="008000"/>
                </a:solidFill>
                <a:latin typeface="Georgia" panose="02040502050405020303" pitchFamily="18" charset="0"/>
              </a:rPr>
              <a:t>Деление на команды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65400"/>
            <a:ext cx="8229600" cy="3560763"/>
          </a:xfrm>
        </p:spPr>
        <p:txBody>
          <a:bodyPr/>
          <a:lstStyle/>
          <a:p>
            <a:pPr marL="0" indent="0" algn="just">
              <a:spcBef>
                <a:spcPct val="0"/>
              </a:spcBef>
              <a:buFont typeface="Wingdings" pitchFamily="2" charset="2"/>
              <a:buChar char="§"/>
            </a:pPr>
            <a:r>
              <a:rPr lang="ru-RU" altLang="ru-RU" sz="1800" b="1" dirty="0" smtClean="0">
                <a:latin typeface="Bookman Old Style" pitchFamily="18" charset="0"/>
              </a:rPr>
              <a:t> </a:t>
            </a:r>
            <a:r>
              <a:rPr lang="ru-RU" altLang="ru-RU" sz="1800" b="1" dirty="0" smtClean="0">
                <a:latin typeface="Georgia" panose="02040502050405020303" pitchFamily="18" charset="0"/>
              </a:rPr>
              <a:t>1 способ - по расчету.</a:t>
            </a:r>
          </a:p>
          <a:p>
            <a:pPr marL="0" indent="0" algn="just">
              <a:spcBef>
                <a:spcPct val="0"/>
              </a:spcBef>
              <a:buFont typeface="Wingdings" pitchFamily="2" charset="2"/>
              <a:buChar char="§"/>
            </a:pPr>
            <a:r>
              <a:rPr lang="ru-RU" altLang="ru-RU" sz="1800" b="1" dirty="0" smtClean="0">
                <a:latin typeface="Georgia" panose="02040502050405020303" pitchFamily="18" charset="0"/>
              </a:rPr>
              <a:t> 2 способ - «</a:t>
            </a:r>
            <a:r>
              <a:rPr lang="ru-RU" altLang="ru-RU" sz="1800" b="1" dirty="0" err="1" smtClean="0">
                <a:latin typeface="Georgia" panose="02040502050405020303" pitchFamily="18" charset="0"/>
              </a:rPr>
              <a:t>сговорка</a:t>
            </a:r>
            <a:r>
              <a:rPr lang="ru-RU" altLang="ru-RU" sz="1800" b="1" dirty="0" smtClean="0">
                <a:latin typeface="Georgia" panose="02040502050405020303" pitchFamily="18" charset="0"/>
              </a:rPr>
              <a:t>».  </a:t>
            </a:r>
          </a:p>
          <a:p>
            <a:pPr marL="0" indent="0" algn="just">
              <a:spcBef>
                <a:spcPct val="0"/>
              </a:spcBef>
              <a:buFont typeface="Arial" charset="0"/>
              <a:buNone/>
            </a:pPr>
            <a:r>
              <a:rPr lang="ru-RU" altLang="ru-RU" sz="1600" dirty="0" smtClean="0">
                <a:latin typeface="Georgia" panose="02040502050405020303" pitchFamily="18" charset="0"/>
              </a:rPr>
              <a:t>Выбирается один игрок, который набирает команду.    Остальные становятся парами и сговариваются, кто из них как назовется. Потом    подходят к набирающему и спрашивают, какое из двух прозвищ он выберет. Вот несколько вариантов </a:t>
            </a:r>
            <a:r>
              <a:rPr lang="ru-RU" altLang="ru-RU" sz="1600" dirty="0" err="1" smtClean="0">
                <a:latin typeface="Georgia" panose="02040502050405020303" pitchFamily="18" charset="0"/>
              </a:rPr>
              <a:t>сговорок</a:t>
            </a:r>
            <a:r>
              <a:rPr lang="ru-RU" altLang="ru-RU" sz="1600" dirty="0" smtClean="0">
                <a:latin typeface="Georgia" panose="02040502050405020303" pitchFamily="18" charset="0"/>
              </a:rPr>
              <a:t>: «Яблоко или груша?», «Ниточка или иголочка?». Игрок выбирает один из вариантов, и тот, кто так назвался, играет в его команде.    Оставшиеся образуют вторую команду. А можно выбрать двух игроков, которые    будут по очереди набирать себе команду.</a:t>
            </a:r>
            <a:r>
              <a:rPr lang="ru-RU" altLang="ru-RU" sz="1800" dirty="0" smtClean="0">
                <a:latin typeface="Georgia" panose="02040502050405020303" pitchFamily="18" charset="0"/>
              </a:rPr>
              <a:t> </a:t>
            </a:r>
          </a:p>
          <a:p>
            <a:pPr marL="0" indent="0" algn="just">
              <a:spcBef>
                <a:spcPct val="0"/>
              </a:spcBef>
              <a:buFont typeface="Wingdings" pitchFamily="2" charset="2"/>
              <a:buChar char="§"/>
            </a:pPr>
            <a:r>
              <a:rPr lang="ru-RU" altLang="ru-RU" sz="1800" b="1" dirty="0" smtClean="0">
                <a:latin typeface="Georgia" panose="02040502050405020303" pitchFamily="18" charset="0"/>
              </a:rPr>
              <a:t> 3 способ - «дерево». </a:t>
            </a:r>
          </a:p>
          <a:p>
            <a:pPr marL="0" indent="0" algn="just">
              <a:spcBef>
                <a:spcPct val="0"/>
              </a:spcBef>
              <a:buFont typeface="Arial" charset="0"/>
              <a:buNone/>
            </a:pPr>
            <a:r>
              <a:rPr lang="ru-RU" altLang="ru-RU" sz="1600" dirty="0" smtClean="0">
                <a:latin typeface="Georgia" panose="02040502050405020303" pitchFamily="18" charset="0"/>
              </a:rPr>
              <a:t>Из группы, по количеству команд, выбирается несколько   ребят. Каждый из них выбирает по одному человеку в свою команду. Те, кого выбрали, в свою очередь, выбирают следующих. Так, по цепочке, продолжается до тех пор, пока не выберут всех участников</a:t>
            </a:r>
            <a:r>
              <a:rPr lang="ru-RU" altLang="ru-RU" sz="1600" dirty="0" smtClean="0">
                <a:latin typeface="Bookman Old Style" pitchFamily="18" charset="0"/>
              </a:rPr>
              <a:t>.</a:t>
            </a:r>
          </a:p>
          <a:p>
            <a:pPr marL="0" indent="0">
              <a:spcBef>
                <a:spcPct val="0"/>
              </a:spcBef>
            </a:pPr>
            <a:endParaRPr lang="ru-RU" sz="1800" dirty="0" smtClean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319088" y="279400"/>
            <a:ext cx="6418262" cy="1154113"/>
          </a:xfrm>
        </p:spPr>
        <p:txBody>
          <a:bodyPr/>
          <a:lstStyle/>
          <a:p>
            <a:r>
              <a:rPr lang="ru-RU" altLang="ru-RU" b="1" dirty="0" smtClean="0">
                <a:solidFill>
                  <a:srgbClr val="008000"/>
                </a:solidFill>
                <a:latin typeface="Georgia" panose="02040502050405020303" pitchFamily="18" charset="0"/>
              </a:rPr>
              <a:t>Хоккей для друзей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319088" y="981075"/>
            <a:ext cx="6591300" cy="4954588"/>
          </a:xfrm>
        </p:spPr>
        <p:txBody>
          <a:bodyPr/>
          <a:lstStyle/>
          <a:p>
            <a:pPr marL="0" indent="0">
              <a:spcBef>
                <a:spcPct val="0"/>
              </a:spcBef>
            </a:pPr>
            <a:endParaRPr lang="ru-RU" sz="1100" dirty="0" smtClean="0">
              <a:latin typeface="Bookman Old Style" pitchFamily="18" charset="0"/>
            </a:endParaRPr>
          </a:p>
          <a:p>
            <a:pPr marL="0" indent="0" algn="just">
              <a:spcBef>
                <a:spcPct val="0"/>
              </a:spcBef>
              <a:buFont typeface="Arial" charset="0"/>
              <a:buNone/>
            </a:pPr>
            <a:r>
              <a:rPr lang="ru-RU" sz="1800" dirty="0" smtClean="0">
                <a:latin typeface="Georgia" panose="02040502050405020303" pitchFamily="18" charset="0"/>
              </a:rPr>
              <a:t>Увлекательное спортивное упражнение, где дети думают не только о том, как самим справиться с заданием, но и помочь друг другу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431" y="2135188"/>
            <a:ext cx="59975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28625" y="1557338"/>
            <a:ext cx="8229600" cy="1143000"/>
          </a:xfrm>
        </p:spPr>
        <p:txBody>
          <a:bodyPr/>
          <a:lstStyle/>
          <a:p>
            <a:r>
              <a:rPr lang="ru-RU" altLang="ru-RU" b="1" dirty="0" smtClean="0">
                <a:solidFill>
                  <a:srgbClr val="008000"/>
                </a:solidFill>
                <a:latin typeface="Georgia" panose="02040502050405020303" pitchFamily="18" charset="0"/>
              </a:rPr>
              <a:t>Веревочный курс</a:t>
            </a: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6375" y="2552700"/>
            <a:ext cx="5316538" cy="3987800"/>
          </a:xfrm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5638800" y="2700338"/>
            <a:ext cx="3240088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dirty="0">
                <a:latin typeface="Georgia" panose="02040502050405020303" pitchFamily="18" charset="0"/>
              </a:rPr>
              <a:t>Очень сплачивают детей совместные физические усилия! Перетягивание каната  пользуется успехом у воспитанников любого возраста. Замечательное коллективное упражнение – преодоление веревочных препятствий. Главное условие: игроки не должны расцеплять руки.</a:t>
            </a:r>
            <a:endParaRPr lang="ru-RU" dirty="0">
              <a:latin typeface="Georgia" panose="02040502050405020303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326" y="2552700"/>
            <a:ext cx="5330825" cy="399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500063" y="1714500"/>
            <a:ext cx="6592887" cy="4954588"/>
          </a:xfrm>
        </p:spPr>
        <p:txBody>
          <a:bodyPr/>
          <a:lstStyle/>
          <a:p>
            <a:pPr marL="0" indent="0">
              <a:spcBef>
                <a:spcPts val="0"/>
              </a:spcBef>
              <a:defRPr/>
            </a:pPr>
            <a:endParaRPr lang="ru-RU" sz="1100" dirty="0" smtClean="0">
              <a:latin typeface="Bookman Old Style" panose="02050604050505020204" pitchFamily="18" charset="0"/>
            </a:endParaRPr>
          </a:p>
          <a:p>
            <a:pPr>
              <a:defRPr/>
            </a:pPr>
            <a:endParaRPr lang="ru-RU" dirty="0" smtClean="0"/>
          </a:p>
        </p:txBody>
      </p:sp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50825" y="161925"/>
            <a:ext cx="6637338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900" b="1" dirty="0">
                <a:solidFill>
                  <a:srgbClr val="008000"/>
                </a:solidFill>
                <a:latin typeface="Georgia" panose="02040502050405020303" pitchFamily="18" charset="0"/>
              </a:rPr>
              <a:t>Таким образом, детский тимбилдинг превращается из простого активного времяпровождения в увлекательный и мощный инструмент, закладывающий фундамент психологически стабильного и успешного человека в будущем.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rcRect l="10625" t="6435" r="6688" b="19551"/>
          <a:stretch>
            <a:fillRect/>
          </a:stretch>
        </p:blipFill>
        <p:spPr bwMode="auto">
          <a:xfrm>
            <a:off x="250825" y="2187575"/>
            <a:ext cx="6408738" cy="430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лиц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538</TotalTime>
  <Words>441</Words>
  <Application>Microsoft Office PowerPoint</Application>
  <PresentationFormat>Экран (4:3)</PresentationFormat>
  <Paragraphs>36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Adobe Kaiti Std R</vt:lpstr>
      <vt:lpstr>Arial</vt:lpstr>
      <vt:lpstr>Bookman Old Style</vt:lpstr>
      <vt:lpstr>Calibri</vt:lpstr>
      <vt:lpstr>Georgia</vt:lpstr>
      <vt:lpstr>Times New Roman</vt:lpstr>
      <vt:lpstr>Wingdings</vt:lpstr>
      <vt:lpstr>лица</vt:lpstr>
      <vt:lpstr>СПОРТИВНЫЙ ДЕТСКИЙ ТИМБИЛДИНГ</vt:lpstr>
      <vt:lpstr>В мире нет ничего лучше и приятнее дружбы;  исключить из жизни дружбу—все равно что  лишить мир солнечного света.  Цицерон</vt:lpstr>
      <vt:lpstr>Тимбилдинг для дошкольников</vt:lpstr>
      <vt:lpstr>Составляющие процесса командообразования</vt:lpstr>
      <vt:lpstr>Деление на команды </vt:lpstr>
      <vt:lpstr>Хоккей для друзей</vt:lpstr>
      <vt:lpstr>Веревочный курс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</dc:title>
  <dc:creator>Наталья</dc:creator>
  <cp:lastModifiedBy>ds41</cp:lastModifiedBy>
  <cp:revision>38</cp:revision>
  <dcterms:created xsi:type="dcterms:W3CDTF">2015-12-08T09:38:14Z</dcterms:created>
  <dcterms:modified xsi:type="dcterms:W3CDTF">2022-11-23T12:47:35Z</dcterms:modified>
</cp:coreProperties>
</file>