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1" r:id="rId8"/>
    <p:sldId id="263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82693368"/>
        <c:axId val="382695336"/>
      </c:barChart>
      <c:catAx>
        <c:axId val="38269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695336"/>
        <c:crosses val="autoZero"/>
        <c:auto val="1"/>
        <c:lblAlgn val="ctr"/>
        <c:lblOffset val="100"/>
        <c:noMultiLvlLbl val="0"/>
      </c:catAx>
      <c:valAx>
        <c:axId val="38269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69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5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38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70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1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02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6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8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1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A5AFA4-1B3B-4A29-96E8-A3C5CD0392E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181282-0192-47E2-815F-C6B5F6A9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3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619125"/>
            <a:ext cx="8689976" cy="3190873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дошкольное образовательное учреждение </a:t>
            </a:r>
            <a:b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«Детский сад № 41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р.п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Петровское»</a:t>
            </a:r>
            <a:b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Анализ здоровья воспитанников </a:t>
            </a:r>
            <a:r>
              <a:rPr lang="ru-RU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доу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Рекомендации по укреплению здоровья детей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1"/>
            <a:ext cx="8689976" cy="104774"/>
          </a:xfrm>
        </p:spPr>
        <p:txBody>
          <a:bodyPr>
            <a:normAutofit fontScale="25000" lnSpcReduction="20000"/>
          </a:bodyPr>
          <a:lstStyle/>
          <a:p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950" y="4229100"/>
            <a:ext cx="48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Автор: </a:t>
            </a:r>
            <a:r>
              <a:rPr lang="ru-RU" dirty="0" smtClean="0">
                <a:latin typeface="Georgia" panose="02040502050405020303" pitchFamily="18" charset="0"/>
              </a:rPr>
              <a:t>Гусева Е.Г.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Инструктор по физической культуре,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Высшая квалификационная категория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1975" y="5553075"/>
            <a:ext cx="220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2022 год</a:t>
            </a:r>
          </a:p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р.п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. Петровское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85" y="4190827"/>
            <a:ext cx="3097680" cy="8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1" y="1396757"/>
            <a:ext cx="8048633" cy="3929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476249"/>
            <a:ext cx="9467850" cy="8096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10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заповедей воспитания здорового ребенка 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0625" y="1396757"/>
            <a:ext cx="10553699" cy="491831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 режим дня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Регламентируемые нагрузки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Свежий воздух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Двигательная активность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Занятия физической культурой и спортом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Водные процедуры, закаливание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Массаж, самомассаж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тёплый, доброжелательный климат в группе и семье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(кодекс чести, установление запрета)</a:t>
            </a:r>
          </a:p>
          <a:p>
            <a:pPr marL="342900" indent="-342900" algn="l">
              <a:buAutoNum type="arabicPeriod" startAt="9"/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Правильное питание</a:t>
            </a:r>
          </a:p>
          <a:p>
            <a:pPr marL="342900" indent="-342900" algn="l">
              <a:buAutoNum type="arabicPeriod" startAt="9"/>
            </a:pPr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Творчество</a:t>
            </a:r>
          </a:p>
          <a:p>
            <a:pPr marL="342900" indent="-342900" algn="l">
              <a:buAutoNum type="arabicPeriod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78" y="103909"/>
            <a:ext cx="3221182" cy="3221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89" y="152400"/>
            <a:ext cx="5159217" cy="5257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809749"/>
            <a:ext cx="8689976" cy="3743325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		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Блиц опрос</a:t>
            </a: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1. Назовите принципы закаливания – три П.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2. Назовите насекомых – индикаторов отсутствия у </a:t>
            </a:r>
            <a:r>
              <a:rPr lang="ru-RU" sz="1800" b="1" dirty="0" smtClean="0">
                <a:latin typeface="Georgia" panose="02040502050405020303" pitchFamily="18" charset="0"/>
              </a:rPr>
              <a:t> 	человека </a:t>
            </a:r>
            <a:r>
              <a:rPr lang="ru-RU" sz="1800" b="1" dirty="0">
                <a:latin typeface="Georgia" panose="02040502050405020303" pitchFamily="18" charset="0"/>
              </a:rPr>
              <a:t>навыков гигиены.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3. Какая поговорка учит нас правильному режиму </a:t>
            </a:r>
            <a:r>
              <a:rPr lang="ru-RU" sz="1800" b="1" dirty="0" smtClean="0">
                <a:latin typeface="Georgia" panose="02040502050405020303" pitchFamily="18" charset="0"/>
              </a:rPr>
              <a:t>	питания</a:t>
            </a:r>
            <a:r>
              <a:rPr lang="ru-RU" sz="1800" b="1" dirty="0">
                <a:latin typeface="Georgia" panose="02040502050405020303" pitchFamily="18" charset="0"/>
              </a:rPr>
              <a:t>?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4. Кто такие «совы» и «жаворонки»?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5. Почему детям до 15 лет нельзя заниматься тяжёлой </a:t>
            </a:r>
            <a:r>
              <a:rPr lang="ru-RU" sz="1800" b="1" dirty="0" smtClean="0">
                <a:latin typeface="Georgia" panose="02040502050405020303" pitchFamily="18" charset="0"/>
              </a:rPr>
              <a:t>	атлетикой</a:t>
            </a:r>
            <a:r>
              <a:rPr lang="ru-RU" sz="1800" b="1" dirty="0">
                <a:latin typeface="Georgia" panose="02040502050405020303" pitchFamily="18" charset="0"/>
              </a:rPr>
              <a:t>?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/>
            </a:r>
            <a:br>
              <a:rPr lang="ru-RU" sz="1800" b="1" dirty="0">
                <a:latin typeface="Georgia" panose="02040502050405020303" pitchFamily="18" charset="0"/>
              </a:rPr>
            </a:br>
            <a:r>
              <a:rPr lang="ru-RU" sz="1800" b="1" dirty="0">
                <a:latin typeface="Georgia" panose="02040502050405020303" pitchFamily="18" charset="0"/>
              </a:rPr>
              <a:t>6. Сколько часов в сутки должен спать человек? </a:t>
            </a:r>
            <a:br>
              <a:rPr lang="ru-RU" sz="1800" b="1" dirty="0">
                <a:latin typeface="Georgia" panose="02040502050405020303" pitchFamily="18" charset="0"/>
              </a:rPr>
            </a:br>
            <a:endParaRPr lang="ru-RU" sz="18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0" y="5095875"/>
            <a:ext cx="8383588" cy="16192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1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6" y="165666"/>
            <a:ext cx="8379890" cy="66923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Спасибо за внимание!</a:t>
            </a:r>
            <a:b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Будьте здоровы!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5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09550"/>
            <a:ext cx="8689976" cy="8763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такое здоровье?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476376"/>
            <a:ext cx="8689976" cy="378142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здоровье – это не только отсутствие болезней или физических дефектов, но и полное физическое, психическое и социальное благополучие.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619375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77313"/>
              </p:ext>
            </p:extLst>
          </p:nvPr>
        </p:nvGraphicFramePr>
        <p:xfrm>
          <a:off x="1590675" y="1543051"/>
          <a:ext cx="8524874" cy="295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894">
                  <a:extLst>
                    <a:ext uri="{9D8B030D-6E8A-4147-A177-3AD203B41FA5}">
                      <a16:colId xmlns:a16="http://schemas.microsoft.com/office/drawing/2014/main" val="1399676282"/>
                    </a:ext>
                  </a:extLst>
                </a:gridCol>
                <a:gridCol w="1935631">
                  <a:extLst>
                    <a:ext uri="{9D8B030D-6E8A-4147-A177-3AD203B41FA5}">
                      <a16:colId xmlns:a16="http://schemas.microsoft.com/office/drawing/2014/main" val="255093835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682705809"/>
                    </a:ext>
                  </a:extLst>
                </a:gridCol>
                <a:gridCol w="2105024">
                  <a:extLst>
                    <a:ext uri="{9D8B030D-6E8A-4147-A177-3AD203B41FA5}">
                      <a16:colId xmlns:a16="http://schemas.microsoft.com/office/drawing/2014/main" val="1500726704"/>
                    </a:ext>
                  </a:extLst>
                </a:gridCol>
              </a:tblGrid>
              <a:tr h="448452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2000" b="1" dirty="0">
                          <a:effectLst/>
                          <a:latin typeface="Georgia" panose="02040502050405020303" pitchFamily="18" charset="0"/>
                        </a:rPr>
                        <a:t>Заболевания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2021,0 г</a:t>
                      </a:r>
                      <a:r>
                        <a:rPr lang="ru-RU" sz="2000" b="1" dirty="0">
                          <a:effectLst/>
                          <a:latin typeface="Georgia" panose="02040502050405020303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2022 г.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941969"/>
                  </a:ext>
                </a:extLst>
              </a:tr>
              <a:tr h="2504044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ОРВИ </a:t>
                      </a:r>
                      <a:r>
                        <a:rPr lang="ru-RU" sz="2000" b="1" dirty="0">
                          <a:effectLst/>
                          <a:latin typeface="Georgia" panose="02040502050405020303" pitchFamily="18" charset="0"/>
                        </a:rPr>
                        <a:t>и </a:t>
                      </a: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грипп,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Болезни органов дыхания, Болезни ЛОР – органов и пр.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18,1%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16,7  %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14,9 %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70305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752725" y="548504"/>
            <a:ext cx="6743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30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</a:tabLst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Общая заболеваемость ,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1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314325"/>
            <a:ext cx="8689976" cy="1752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детей по группам здоровья %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0037" y="4381500"/>
            <a:ext cx="8689976" cy="1371599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81934412"/>
              </p:ext>
            </p:extLst>
          </p:nvPr>
        </p:nvGraphicFramePr>
        <p:xfrm>
          <a:off x="1885950" y="1714500"/>
          <a:ext cx="8293100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23611"/>
              </p:ext>
            </p:extLst>
          </p:nvPr>
        </p:nvGraphicFramePr>
        <p:xfrm>
          <a:off x="1650206" y="1714500"/>
          <a:ext cx="8427245" cy="4451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584">
                  <a:extLst>
                    <a:ext uri="{9D8B030D-6E8A-4147-A177-3AD203B41FA5}">
                      <a16:colId xmlns:a16="http://schemas.microsoft.com/office/drawing/2014/main" val="1359311066"/>
                    </a:ext>
                  </a:extLst>
                </a:gridCol>
                <a:gridCol w="2095926">
                  <a:extLst>
                    <a:ext uri="{9D8B030D-6E8A-4147-A177-3AD203B41FA5}">
                      <a16:colId xmlns:a16="http://schemas.microsoft.com/office/drawing/2014/main" val="3756014742"/>
                    </a:ext>
                  </a:extLst>
                </a:gridCol>
                <a:gridCol w="2095926">
                  <a:extLst>
                    <a:ext uri="{9D8B030D-6E8A-4147-A177-3AD203B41FA5}">
                      <a16:colId xmlns:a16="http://schemas.microsoft.com/office/drawing/2014/main" val="723316921"/>
                    </a:ext>
                  </a:extLst>
                </a:gridCol>
                <a:gridCol w="2348809">
                  <a:extLst>
                    <a:ext uri="{9D8B030D-6E8A-4147-A177-3AD203B41FA5}">
                      <a16:colId xmlns:a16="http://schemas.microsoft.com/office/drawing/2014/main" val="862750601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здоровья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</a:rPr>
                        <a:t>2020-2021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</a:rPr>
                        <a:t>2021-2022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30350" algn="l"/>
                        </a:tabLs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</a:rPr>
                        <a:t>2022-2023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608206"/>
                  </a:ext>
                </a:extLst>
              </a:tr>
              <a:tr h="609254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52 </a:t>
                      </a:r>
                      <a:r>
                        <a:rPr lang="ru-RU" sz="2000" dirty="0"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51%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54%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967001"/>
                  </a:ext>
                </a:extLst>
              </a:tr>
              <a:tr h="626457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II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38%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40%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38%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344838"/>
                  </a:ext>
                </a:extLst>
              </a:tr>
              <a:tr h="1251276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9,5%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8 %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</a:rPr>
                        <a:t>7,5%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6496"/>
                  </a:ext>
                </a:extLst>
              </a:tr>
              <a:tr h="1263512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 i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2000" i="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 </a:t>
                      </a: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</a:t>
                      </a:r>
                      <a:endParaRPr lang="ru-RU" sz="2000" i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065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83739"/>
              </p:ext>
            </p:extLst>
          </p:nvPr>
        </p:nvGraphicFramePr>
        <p:xfrm>
          <a:off x="2066925" y="1620984"/>
          <a:ext cx="8374063" cy="4684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294">
                  <a:extLst>
                    <a:ext uri="{9D8B030D-6E8A-4147-A177-3AD203B41FA5}">
                      <a16:colId xmlns:a16="http://schemas.microsoft.com/office/drawing/2014/main" val="1836081511"/>
                    </a:ext>
                  </a:extLst>
                </a:gridCol>
                <a:gridCol w="1811818">
                  <a:extLst>
                    <a:ext uri="{9D8B030D-6E8A-4147-A177-3AD203B41FA5}">
                      <a16:colId xmlns:a16="http://schemas.microsoft.com/office/drawing/2014/main" val="3282352030"/>
                    </a:ext>
                  </a:extLst>
                </a:gridCol>
                <a:gridCol w="2204454">
                  <a:extLst>
                    <a:ext uri="{9D8B030D-6E8A-4147-A177-3AD203B41FA5}">
                      <a16:colId xmlns:a16="http://schemas.microsoft.com/office/drawing/2014/main" val="4248765660"/>
                    </a:ext>
                  </a:extLst>
                </a:gridCol>
                <a:gridCol w="1579497">
                  <a:extLst>
                    <a:ext uri="{9D8B030D-6E8A-4147-A177-3AD203B41FA5}">
                      <a16:colId xmlns:a16="http://schemas.microsoft.com/office/drawing/2014/main" val="1442087038"/>
                    </a:ext>
                  </a:extLst>
                </a:gridCol>
              </a:tblGrid>
              <a:tr h="1561177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Посещаемость</a:t>
                      </a:r>
                      <a:r>
                        <a:rPr lang="ru-RU" sz="2000" b="1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2020</a:t>
                      </a: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73,9%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2021</a:t>
                      </a: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72,6%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755" marR="36195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76,6%</a:t>
                      </a:r>
                    </a:p>
                    <a:p>
                      <a:pPr marL="7175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407260"/>
                  </a:ext>
                </a:extLst>
              </a:tr>
              <a:tr h="1562213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Кол-во пропущенных дней по болезни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18,1%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16,7  %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14,9 %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20687"/>
                  </a:ext>
                </a:extLst>
              </a:tr>
              <a:tr h="156117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Кол-во пропущенных дней по др. причинам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8 </a:t>
                      </a: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10,7</a:t>
                      </a:r>
                      <a:r>
                        <a:rPr lang="ru-RU" sz="1600" b="1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marL="36195" marR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8,5 </a:t>
                      </a:r>
                      <a:r>
                        <a:rPr lang="ru-RU" sz="1600" b="1" dirty="0" smtClean="0"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50351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066925" y="301239"/>
            <a:ext cx="83655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посещаемости детей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94193"/>
              </p:ext>
            </p:extLst>
          </p:nvPr>
        </p:nvGraphicFramePr>
        <p:xfrm>
          <a:off x="2219325" y="1266827"/>
          <a:ext cx="7439025" cy="5309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9893">
                  <a:extLst>
                    <a:ext uri="{9D8B030D-6E8A-4147-A177-3AD203B41FA5}">
                      <a16:colId xmlns:a16="http://schemas.microsoft.com/office/drawing/2014/main" val="238248905"/>
                    </a:ext>
                  </a:extLst>
                </a:gridCol>
                <a:gridCol w="2424566">
                  <a:extLst>
                    <a:ext uri="{9D8B030D-6E8A-4147-A177-3AD203B41FA5}">
                      <a16:colId xmlns:a16="http://schemas.microsoft.com/office/drawing/2014/main" val="2014887010"/>
                    </a:ext>
                  </a:extLst>
                </a:gridCol>
                <a:gridCol w="2424566">
                  <a:extLst>
                    <a:ext uri="{9D8B030D-6E8A-4147-A177-3AD203B41FA5}">
                      <a16:colId xmlns:a16="http://schemas.microsoft.com/office/drawing/2014/main" val="2782507850"/>
                    </a:ext>
                  </a:extLst>
                </a:gridCol>
              </a:tblGrid>
              <a:tr h="309132">
                <a:tc rowSpan="2"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Показатели физического развития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 gridSpan="2"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Возраст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32739"/>
                  </a:ext>
                </a:extLst>
              </a:tr>
              <a:tr h="593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5 лет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6 лет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extLst>
                  <a:ext uri="{0D108BD9-81ED-4DB2-BD59-A6C34878D82A}">
                    <a16:rowId xmlns:a16="http://schemas.microsoft.com/office/drawing/2014/main" val="1085440691"/>
                  </a:ext>
                </a:extLst>
              </a:tr>
              <a:tr h="309132"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девочки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15631"/>
                  </a:ext>
                </a:extLst>
              </a:tr>
              <a:tr h="309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Масса тела, кг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17,5 - 22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19,9 – 25,9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extLst>
                  <a:ext uri="{0D108BD9-81ED-4DB2-BD59-A6C34878D82A}">
                    <a16:rowId xmlns:a16="http://schemas.microsoft.com/office/drawing/2014/main" val="1681349215"/>
                  </a:ext>
                </a:extLst>
              </a:tr>
              <a:tr h="309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Длина тела, см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109 - 116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115 – 123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extLst>
                  <a:ext uri="{0D108BD9-81ED-4DB2-BD59-A6C34878D82A}">
                    <a16:rowId xmlns:a16="http://schemas.microsoft.com/office/drawing/2014/main" val="3128891796"/>
                  </a:ext>
                </a:extLst>
              </a:tr>
              <a:tr h="90270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Окружность грудной клетки, см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56 - 58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58 – 61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extLst>
                  <a:ext uri="{0D108BD9-81ED-4DB2-BD59-A6C34878D82A}">
                    <a16:rowId xmlns:a16="http://schemas.microsoft.com/office/drawing/2014/main" val="3267139531"/>
                  </a:ext>
                </a:extLst>
              </a:tr>
              <a:tr h="410416">
                <a:tc gridSpan="3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мальчики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36955"/>
                  </a:ext>
                </a:extLst>
              </a:tr>
              <a:tr h="322842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1400" b="1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574967"/>
                  </a:ext>
                </a:extLst>
              </a:tr>
              <a:tr h="322842">
                <a:tc rowSpan="2"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Масса тела, кг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1400" b="1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ru-RU" sz="1400" b="1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extLst>
                  <a:ext uri="{0D108BD9-81ED-4DB2-BD59-A6C34878D82A}">
                    <a16:rowId xmlns:a16="http://schemas.microsoft.com/office/drawing/2014/main" val="1831476153"/>
                  </a:ext>
                </a:extLst>
              </a:tr>
              <a:tr h="309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18 – 22,9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20 – 25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extLst>
                  <a:ext uri="{0D108BD9-81ED-4DB2-BD59-A6C34878D82A}">
                    <a16:rowId xmlns:a16="http://schemas.microsoft.com/office/drawing/2014/main" val="1849362285"/>
                  </a:ext>
                </a:extLst>
              </a:tr>
              <a:tr h="30913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Длина тела, см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109 - 118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115 – 125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extLst>
                  <a:ext uri="{0D108BD9-81ED-4DB2-BD59-A6C34878D82A}">
                    <a16:rowId xmlns:a16="http://schemas.microsoft.com/office/drawing/2014/main" val="3913964453"/>
                  </a:ext>
                </a:extLst>
              </a:tr>
              <a:tr h="902708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Окружность грудной клетки, см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Georgia" panose="02040502050405020303" pitchFamily="18" charset="0"/>
                        </a:rPr>
                        <a:t>57 - 58</a:t>
                      </a:r>
                      <a:endParaRPr lang="ru-RU" sz="14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Georgia" panose="02040502050405020303" pitchFamily="18" charset="0"/>
                        </a:rPr>
                        <a:t>58 - 60</a:t>
                      </a:r>
                      <a:endParaRPr lang="ru-RU" sz="14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23" marR="68523" marT="0" marB="0" anchor="ctr"/>
                </a:tc>
                <a:extLst>
                  <a:ext uri="{0D108BD9-81ED-4DB2-BD59-A6C34878D82A}">
                    <a16:rowId xmlns:a16="http://schemas.microsoft.com/office/drawing/2014/main" val="161147277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47724" y="426032"/>
            <a:ext cx="108680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физического развития детей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73783"/>
              </p:ext>
            </p:extLst>
          </p:nvPr>
        </p:nvGraphicFramePr>
        <p:xfrm>
          <a:off x="1447800" y="1990725"/>
          <a:ext cx="8562975" cy="424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178">
                  <a:extLst>
                    <a:ext uri="{9D8B030D-6E8A-4147-A177-3AD203B41FA5}">
                      <a16:colId xmlns:a16="http://schemas.microsoft.com/office/drawing/2014/main" val="1377628218"/>
                    </a:ext>
                  </a:extLst>
                </a:gridCol>
                <a:gridCol w="1942304">
                  <a:extLst>
                    <a:ext uri="{9D8B030D-6E8A-4147-A177-3AD203B41FA5}">
                      <a16:colId xmlns:a16="http://schemas.microsoft.com/office/drawing/2014/main" val="2049329744"/>
                    </a:ext>
                  </a:extLst>
                </a:gridCol>
                <a:gridCol w="1490901">
                  <a:extLst>
                    <a:ext uri="{9D8B030D-6E8A-4147-A177-3AD203B41FA5}">
                      <a16:colId xmlns:a16="http://schemas.microsoft.com/office/drawing/2014/main" val="933118387"/>
                    </a:ext>
                  </a:extLst>
                </a:gridCol>
                <a:gridCol w="2330592">
                  <a:extLst>
                    <a:ext uri="{9D8B030D-6E8A-4147-A177-3AD203B41FA5}">
                      <a16:colId xmlns:a16="http://schemas.microsoft.com/office/drawing/2014/main" val="798049147"/>
                    </a:ext>
                  </a:extLst>
                </a:gridCol>
              </a:tblGrid>
              <a:tr h="707386"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Физические качества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2020-2021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2021-2022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2022 начало года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4085687"/>
                  </a:ext>
                </a:extLst>
              </a:tr>
              <a:tr h="708345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гибкость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36%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38%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41%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250805"/>
                  </a:ext>
                </a:extLst>
              </a:tr>
              <a:tr h="708345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выносливость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60%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61%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63%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607875"/>
                  </a:ext>
                </a:extLst>
              </a:tr>
              <a:tr h="708345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скорость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55%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58%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61%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640865"/>
                  </a:ext>
                </a:extLst>
              </a:tr>
              <a:tr h="707386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мышечная сила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25%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28%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30%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939311"/>
                  </a:ext>
                </a:extLst>
              </a:tr>
              <a:tr h="708345">
                <a:tc>
                  <a:txBody>
                    <a:bodyPr/>
                    <a:lstStyle/>
                    <a:p>
                      <a:pPr marL="71755" marR="361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ловкость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23%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Georgia" panose="02040502050405020303" pitchFamily="18" charset="0"/>
                        </a:rPr>
                        <a:t>27%</a:t>
                      </a:r>
                      <a:endParaRPr lang="ru-RU" sz="16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61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Georgia" panose="02040502050405020303" pitchFamily="18" charset="0"/>
                        </a:rPr>
                        <a:t>29%</a:t>
                      </a:r>
                      <a:endParaRPr lang="ru-RU" sz="16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1831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114425" y="646964"/>
            <a:ext cx="93265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Показатели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физических качеств дошкольников (%)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2649" y="1771649"/>
            <a:ext cx="8288339" cy="45460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«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Содержание и организация работы по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сохранению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укреплению 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и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формированию  	здоровья 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воспитанников в условиях 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образовательного  </a:t>
            </a:r>
            <a:r>
              <a:rPr lang="ru-RU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учреждения</a:t>
            </a: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b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	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рекомендации для педагогов: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			</a:t>
            </a:r>
            <a:r>
              <a:rPr lang="ru-RU" sz="1600" b="1" dirty="0" smtClean="0">
                <a:latin typeface="Georgia" panose="02040502050405020303" pitchFamily="18" charset="0"/>
              </a:rPr>
              <a:t>задачи: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/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>- организовать </a:t>
            </a:r>
            <a:r>
              <a:rPr lang="ru-RU" sz="1600" b="1" dirty="0" err="1">
                <a:latin typeface="Georgia" panose="02040502050405020303" pitchFamily="18" charset="0"/>
              </a:rPr>
              <a:t>воспитательно</a:t>
            </a:r>
            <a:r>
              <a:rPr lang="ru-RU" sz="1600" b="1" dirty="0">
                <a:latin typeface="Georgia" panose="02040502050405020303" pitchFamily="18" charset="0"/>
              </a:rPr>
              <a:t>-образовательный процесс на </a:t>
            </a:r>
            <a:r>
              <a:rPr lang="ru-RU" sz="1600" b="1" dirty="0" smtClean="0">
                <a:latin typeface="Georgia" panose="02040502050405020303" pitchFamily="18" charset="0"/>
              </a:rPr>
              <a:t>принципах </a:t>
            </a:r>
            <a:r>
              <a:rPr lang="ru-RU" sz="1600" b="1" dirty="0" err="1" smtClean="0">
                <a:latin typeface="Georgia" panose="02040502050405020303" pitchFamily="18" charset="0"/>
              </a:rPr>
              <a:t>здоровьесберегающих</a:t>
            </a:r>
            <a:r>
              <a:rPr lang="ru-RU" sz="1600" b="1" dirty="0" smtClean="0">
                <a:latin typeface="Georgia" panose="02040502050405020303" pitchFamily="18" charset="0"/>
              </a:rPr>
              <a:t> технологий;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/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 smtClean="0">
                <a:latin typeface="Georgia" panose="02040502050405020303" pitchFamily="18" charset="0"/>
              </a:rPr>
              <a:t>- </a:t>
            </a:r>
            <a:r>
              <a:rPr lang="ru-RU" sz="1600" b="1" dirty="0">
                <a:latin typeface="Georgia" panose="02040502050405020303" pitchFamily="18" charset="0"/>
              </a:rPr>
              <a:t>охрана и укрепление здоровья детей</a:t>
            </a:r>
            <a:r>
              <a:rPr lang="ru-RU" sz="1600" b="1" dirty="0" smtClean="0">
                <a:latin typeface="Georgia" panose="02040502050405020303" pitchFamily="18" charset="0"/>
              </a:rPr>
              <a:t>;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>- воспитание потребности в здоровом образе жизни, развитие интереса к окружающему через различные виды деятельности</a:t>
            </a:r>
            <a:r>
              <a:rPr lang="ru-RU" sz="1600" b="1" dirty="0" smtClean="0">
                <a:latin typeface="Georgia" panose="02040502050405020303" pitchFamily="18" charset="0"/>
              </a:rPr>
              <a:t>;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>- формирование жизненно необходимых умений и навыков ребёнка в соответствии индивидуальных особенностей, развитие качеств</a:t>
            </a:r>
            <a:r>
              <a:rPr lang="ru-RU" sz="1600" b="1" dirty="0" smtClean="0">
                <a:latin typeface="Georgia" panose="02040502050405020303" pitchFamily="18" charset="0"/>
              </a:rPr>
              <a:t>;</a:t>
            </a:r>
            <a:br>
              <a:rPr lang="ru-RU" sz="1600" b="1" dirty="0" smtClean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>- создание условий для реализации двигательной активности.</a:t>
            </a:r>
            <a:br>
              <a:rPr lang="ru-RU" sz="1600" b="1" dirty="0">
                <a:latin typeface="Georgia" panose="02040502050405020303" pitchFamily="18" charset="0"/>
              </a:rPr>
            </a:br>
            <a:r>
              <a:rPr lang="ru-RU" sz="1600" b="1" dirty="0">
                <a:latin typeface="Georgia" panose="02040502050405020303" pitchFamily="18" charset="0"/>
              </a:rPr>
              <a:t/>
            </a:r>
            <a:br>
              <a:rPr lang="ru-RU" sz="1600" b="1" dirty="0">
                <a:latin typeface="Georgia" panose="02040502050405020303" pitchFamily="18" charset="0"/>
              </a:rPr>
            </a:b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0255" y="2022764"/>
            <a:ext cx="8750733" cy="2743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65" y="1221824"/>
            <a:ext cx="2595736" cy="25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6350" y="190501"/>
            <a:ext cx="9164637" cy="7048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Создание условий для двигательной активности 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" y="828675"/>
            <a:ext cx="11039475" cy="4286249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оснащение (спортинвентарём, оборудованием, наличие спортивной площадки, медицинского кабинета, спортивный зал совмещён с музыкальным);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спортивные центры в группах соответственно возраста и их обновление;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гибкий режим дня и оптимальная организация режимных моментов;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утренняя оздоровительная гимнастика, физкультурные занятия, на которых дети обучаются различным движениям, 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гимнастика после сна: предназначена для постепенного перехода детей от спокойного состояния к бодрствованию и включает в себя комплекс упражнений по профилактике нарушения осанки и плоскостопия., 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самомассаж,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дыхательные упражнения, закаливание. 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Все это помогает решить ряд проблем. Это в первую очередь, воспитание здорового образа жизни, </a:t>
            </a:r>
            <a:r>
              <a:rPr lang="ru-RU" sz="1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самоорганизованности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двигательная активность на прогулке, подвижные игры, физкультминутки на занятиях, ритмика, оздоровительная ходьба, бег, </a:t>
            </a:r>
            <a:r>
              <a:rPr lang="ru-RU" sz="14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теренкуры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, экскурсии, пешие прогулки;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- формирование и развитие у дошкольника стойкой потребности к занятиям физкультурой происходит через регулярно проводимые спортивные праздники и досуги.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72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322</TotalTime>
  <Words>511</Words>
  <Application>Microsoft Office PowerPoint</Application>
  <PresentationFormat>Широкоэкранный</PresentationFormat>
  <Paragraphs>149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Tw Cen MT</vt:lpstr>
      <vt:lpstr>Капля</vt:lpstr>
      <vt:lpstr>Муниципальное дошкольное образовательное учреждение  «Детский сад № 41 р.п. Петровское»  Анализ здоровья воспитанников доу  Рекомендации по укреплению здоровья детей</vt:lpstr>
      <vt:lpstr>Что такое здоровье?</vt:lpstr>
      <vt:lpstr>Общая заболеваемость , </vt:lpstr>
      <vt:lpstr>Распределение детей по группам здоровья % </vt:lpstr>
      <vt:lpstr>Показатели посещаемости детей</vt:lpstr>
      <vt:lpstr>Показатели физического развития детей </vt:lpstr>
      <vt:lpstr>Показатели сформированности физических качеств дошкольников (%)</vt:lpstr>
      <vt:lpstr>                    «Содержание и организация работы по    сохранению, укреплению и  формированию   здоровья воспитанников в условиях  образовательного  учреждения»         рекомендации для педагогов:     задачи:  - организовать воспитательно-образовательный процесс на принципах здоровьесберегающих технологий;  - охрана и укрепление здоровья детей;  - воспитание потребности в здоровом образе жизни, развитие интереса к окружающему через различные виды деятельности;  - формирование жизненно необходимых умений и навыков ребёнка в соответствии индивидуальных особенностей, развитие качеств;  - создание условий для реализации двигательной активности.  </vt:lpstr>
      <vt:lpstr>Создание условий для двигательной активности </vt:lpstr>
      <vt:lpstr>10 заповедей воспитания здорового ребенка </vt:lpstr>
      <vt:lpstr>         Блиц опрос   1. Назовите принципы закаливания – три П.   2. Назовите насекомых – индикаторов отсутствия у   человека навыков гигиены.   3. Какая поговорка учит нас правильному режиму  питания?   4. Кто такие «совы» и «жаворонки»?   5. Почему детям до 15 лет нельзя заниматься тяжёлой  атлетикой?   6. Сколько часов в сутки должен спать человек?  </vt:lpstr>
      <vt:lpstr>Спасибо за внимание!  Будьте здоровы!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здоровья воспитанников Рекомендации</dc:title>
  <dc:creator>Asus</dc:creator>
  <cp:lastModifiedBy>ds41</cp:lastModifiedBy>
  <cp:revision>25</cp:revision>
  <dcterms:created xsi:type="dcterms:W3CDTF">2022-11-13T14:07:31Z</dcterms:created>
  <dcterms:modified xsi:type="dcterms:W3CDTF">2022-11-16T09:26:51Z</dcterms:modified>
</cp:coreProperties>
</file>