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68" r:id="rId4"/>
    <p:sldId id="272" r:id="rId5"/>
    <p:sldId id="270" r:id="rId6"/>
    <p:sldId id="257" r:id="rId7"/>
    <p:sldId id="262" r:id="rId8"/>
    <p:sldId id="271" r:id="rId9"/>
    <p:sldId id="260" r:id="rId10"/>
    <p:sldId id="261" r:id="rId11"/>
    <p:sldId id="264" r:id="rId12"/>
    <p:sldId id="263" r:id="rId13"/>
    <p:sldId id="273" r:id="rId14"/>
    <p:sldId id="259" r:id="rId15"/>
    <p:sldId id="274" r:id="rId16"/>
    <p:sldId id="275" r:id="rId17"/>
    <p:sldId id="276" r:id="rId18"/>
    <p:sldId id="277" r:id="rId19"/>
    <p:sldId id="279" r:id="rId20"/>
    <p:sldId id="280" r:id="rId21"/>
    <p:sldId id="281" r:id="rId22"/>
    <p:sldId id="278" r:id="rId23"/>
    <p:sldId id="283" r:id="rId24"/>
    <p:sldId id="282" r:id="rId2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FF6600"/>
    <a:srgbClr val="FF0066"/>
    <a:srgbClr val="EE8E00"/>
    <a:srgbClr val="FFFF99"/>
    <a:srgbClr val="8A0000"/>
    <a:srgbClr val="00CC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-13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>
            <a:noFill/>
          </a:ln>
          <a:effectLst/>
          <a:scene3d>
            <a:camera prst="perspectiveFront"/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scene3d>
              <a:camera prst="perspectiveFront"/>
              <a:lightRig rig="brightRoom" dir="t"/>
            </a:scene3d>
            <a:sp3d extrusionH="57150"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 sz="3600" b="1" cap="none" spc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6200000">
                    <a:prstClr val="black"/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just">
              <a:defRPr sz="2700"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defRPr>
            </a:lvl1pPr>
            <a:lvl2pPr algn="just">
              <a:defRPr sz="2500"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defRPr>
            </a:lvl2pPr>
            <a:lvl3pPr algn="just">
              <a:defRPr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defRPr>
            </a:lvl3pPr>
            <a:lvl4pPr algn="just">
              <a:defRPr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defRPr>
            </a:lvl4pPr>
            <a:lvl5pPr algn="just">
              <a:defRPr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78C3-2BE1-4EB5-8FD0-687B11A6B9BF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mtClean="0"/>
              <a:t>Haga clic para modificar el estilo de título del patrón</a:t>
            </a:r>
            <a:endParaRPr lang="ru-RU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Haga clic para modificar el estilo de texto del patrón</a:t>
            </a:r>
          </a:p>
          <a:p>
            <a:pPr lvl="1"/>
            <a:r>
              <a:rPr lang="ru-RU" smtClean="0"/>
              <a:t>Segundo nivel</a:t>
            </a:r>
          </a:p>
          <a:p>
            <a:pPr lvl="2"/>
            <a:r>
              <a:rPr lang="ru-RU" smtClean="0"/>
              <a:t>Tercer nivel</a:t>
            </a:r>
          </a:p>
          <a:p>
            <a:pPr lvl="3"/>
            <a:r>
              <a:rPr lang="ru-RU" smtClean="0"/>
              <a:t>Cuarto nivel</a:t>
            </a:r>
          </a:p>
          <a:p>
            <a:pPr lvl="4"/>
            <a:r>
              <a:rPr lang="ru-RU" smtClean="0"/>
              <a:t>Quinto nivel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478C3-2BE1-4EB5-8FD0-687B11A6B9BF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CB786-D60F-48A9-A4BA-D722AEEAD7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 cap="all" spc="0">
          <a:ln/>
          <a:solidFill>
            <a:schemeClr val="accent1"/>
          </a:solidFill>
          <a:effectLst>
            <a:outerShdw blurRad="19685" dist="12700" dir="5400000" algn="tl" rotWithShape="0">
              <a:schemeClr val="accent1">
                <a:satMod val="130000"/>
                <a:alpha val="60000"/>
              </a:schemeClr>
            </a:outerShdw>
            <a:reflection blurRad="10000" stA="55000" endPos="48000" dist="500" dir="5400000" sy="-100000" algn="bl" rotWithShape="0"/>
          </a:effectLst>
          <a:latin typeface="Segoe UI" pitchFamily="34" charset="0"/>
          <a:ea typeface="+mj-ea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9.png"/><Relationship Id="rId4" Type="http://schemas.openxmlformats.org/officeDocument/2006/relationships/image" Target="../media/image4.gi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47472" y="2198198"/>
            <a:ext cx="7772400" cy="14700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2714612" y="2357430"/>
            <a:ext cx="5880100" cy="1016000"/>
            <a:chOff x="0" y="0"/>
            <a:chExt cx="3472" cy="601"/>
          </a:xfrm>
        </p:grpSpPr>
        <p:pic>
          <p:nvPicPr>
            <p:cNvPr id="9" name="Picture 14" descr="bar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472" cy="601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</p:spPr>
        </p:pic>
        <p:sp>
          <p:nvSpPr>
            <p:cNvPr id="10" name="AutoShape 15"/>
            <p:cNvSpPr>
              <a:spLocks noChangeArrowheads="1"/>
            </p:cNvSpPr>
            <p:nvPr/>
          </p:nvSpPr>
          <p:spPr bwMode="auto">
            <a:xfrm>
              <a:off x="169" y="89"/>
              <a:ext cx="2444" cy="387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latinLnBrk="1" hangingPunct="1">
                <a:lnSpc>
                  <a:spcPct val="90000"/>
                </a:lnSpc>
              </a:pPr>
              <a:r>
                <a:rPr lang="ru-RU" sz="3000" b="1" i="1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Строение тела человека</a:t>
              </a:r>
              <a:endParaRPr lang="zh-CN" sz="3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AutoShape 16"/>
            <p:cNvSpPr>
              <a:spLocks noChangeArrowheads="1"/>
            </p:cNvSpPr>
            <p:nvPr/>
          </p:nvSpPr>
          <p:spPr bwMode="auto">
            <a:xfrm>
              <a:off x="180" y="100"/>
              <a:ext cx="314" cy="386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latinLnBrk="1" hangingPunct="1"/>
              <a:endParaRPr lang="es-ES" altLang="ko-KR" sz="3300" b="1" i="1" dirty="0">
                <a:solidFill>
                  <a:srgbClr val="000066"/>
                </a:solidFill>
              </a:endParaRPr>
            </a:p>
          </p:txBody>
        </p:sp>
      </p:grpSp>
      <p:sp>
        <p:nvSpPr>
          <p:cNvPr id="4" name="Стрелка влево 3"/>
          <p:cNvSpPr/>
          <p:nvPr/>
        </p:nvSpPr>
        <p:spPr>
          <a:xfrm>
            <a:off x="3363477" y="4077072"/>
            <a:ext cx="5228073" cy="14401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Презентация для детей подготовительной группы.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mad_scientist_running_with_brain_500_cl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5894" y="-345694"/>
            <a:ext cx="3528392" cy="35283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305" y="3347427"/>
            <a:ext cx="280831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k-KZ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земле он всех сильней,</a:t>
            </a:r>
          </a:p>
          <a:p>
            <a:r>
              <a:rPr lang="kk-KZ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Потому что всех умней</a:t>
            </a: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.(человек)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www.gifki.org/data/media/1635/khodba-animatsionnaya-kartinka-000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638" y="46120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6a00e5509b3be68834019affade688970c-800wi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5429" y="136438"/>
            <a:ext cx="1296144" cy="2326412"/>
          </a:xfrm>
          <a:prstGeom prst="rect">
            <a:avLst/>
          </a:prstGeom>
        </p:spPr>
      </p:pic>
      <p:pic>
        <p:nvPicPr>
          <p:cNvPr id="15" name="Рисунок 14" descr="animashki-sport-8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-382143"/>
            <a:ext cx="1079748" cy="2540584"/>
          </a:xfrm>
          <a:prstGeom prst="rect">
            <a:avLst/>
          </a:prstGeom>
        </p:spPr>
      </p:pic>
      <p:pic>
        <p:nvPicPr>
          <p:cNvPr id="16" name="Рисунок 15" descr="apfer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80372" y="259778"/>
            <a:ext cx="1507604" cy="2387039"/>
          </a:xfrm>
          <a:prstGeom prst="rect">
            <a:avLst/>
          </a:prstGeom>
        </p:spPr>
      </p:pic>
      <p:pic>
        <p:nvPicPr>
          <p:cNvPr id="6" name="Из кинофильмов - Приключения Электроника - Ты человек (minus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815072" y="6104129"/>
            <a:ext cx="609600" cy="6096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286116" y="5542618"/>
            <a:ext cx="5305433" cy="131538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Гусева Е.Г. Инструктор по физической культуре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квалификационной категории 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МДОУ «Детский сад № 41 р.п.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Петровское»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44097 -1.48148E-6 L -5.55556E-7 -1.48148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7" y="293689"/>
            <a:ext cx="7486650" cy="2435224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bcf2b21d0433dc01ddcdf54b161b5b4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05622"/>
            <a:ext cx="8490354" cy="6552378"/>
          </a:xfrm>
          <a:prstGeom prst="rect">
            <a:avLst/>
          </a:prstGeom>
        </p:spPr>
      </p:pic>
      <p:pic>
        <p:nvPicPr>
          <p:cNvPr id="1026" name="Picture 2" descr="https://media.istockphoto.com/photos/human-intestine-illustration-picture-id807078340?k=6&amp;m=807078340&amp;s=612x612&amp;w=0&amp;h=xyLu7kTLbdBbqIrBUNulQV0L5gz2mzylFzfpFiYp74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7" y="1700808"/>
            <a:ext cx="291450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69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yenislayt.com/upload/a6bd7f031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24250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45379" y="404664"/>
            <a:ext cx="4104456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 а теперь расскажу вам про печень.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Знайте, что надо её поберечь нам.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Печень устроилась, как королева,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Конечно же, справа, а вовсе не слева.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Зачем она нам? Я отвечу, к примеру,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Является печень защитным барьером.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Первый удар на себя принимает.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Если попалась отрава какая.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Ну а ещё, словно тайный заводик,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Желчь постоянно она производит.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С этой работой своею незримой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Печень нам просто необходима!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http://infopechen.ru/wp-content/uploads/2016/09/opisanie-pb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1589"/>
            <a:ext cx="3096344" cy="291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638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lider-press.by/images/izo/gif/gify-kartinki-dlya-detey-skachat-50911-larg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00808"/>
            <a:ext cx="505509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0836" y="1067251"/>
            <a:ext cx="29523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Озорные ножки ходят по дорожке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Шея крутит головою вправо,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влево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оборотик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Покажи мне где животик?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Наше тело подтянулось,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как березонька стройна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Стала ровною спина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 теперь все подтянулись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друг другу улыбнулись</a:t>
            </a:r>
          </a:p>
        </p:txBody>
      </p:sp>
      <p:pic>
        <p:nvPicPr>
          <p:cNvPr id="4" name="Picture 2" descr="https://www.lider-press.by/images/izo/gif/gify-kartinki-dlya-detey-skachat-50911-larg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37112"/>
            <a:ext cx="505509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547664" y="213938"/>
            <a:ext cx="6264696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Stop">
              <a:avLst/>
            </a:prstTxWarp>
          </a:bodyPr>
          <a:lstStyle/>
          <a:p>
            <a:pPr algn="ctr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Физминутка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10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56797"/>
            <a:ext cx="6048671" cy="6466730"/>
          </a:xfrm>
        </p:spPr>
      </p:pic>
      <p:sp>
        <p:nvSpPr>
          <p:cNvPr id="8" name="Прямоугольник 7"/>
          <p:cNvSpPr/>
          <p:nvPr/>
        </p:nvSpPr>
        <p:spPr>
          <a:xfrm>
            <a:off x="6372200" y="1014025"/>
            <a:ext cx="2664296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Все дети разные и одновременно похожие, потому что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тело состоит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из одинаковых 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частей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головы, шеи, туловища, рук и ног. Голова может думать, смотреть, дышать, различать запахи и вкус, но не сама, а с помощью органов, которые находятся на 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голове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глаза, уши, нос и рот.</a:t>
            </a:r>
          </a:p>
        </p:txBody>
      </p:sp>
    </p:spTree>
    <p:extLst>
      <p:ext uri="{BB962C8B-B14F-4D97-AF65-F5344CB8AC3E}">
        <p14:creationId xmlns:p14="http://schemas.microsoft.com/office/powerpoint/2010/main" xmlns="" val="96369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26" r="13199"/>
          <a:stretch/>
        </p:blipFill>
        <p:spPr bwMode="auto">
          <a:xfrm rot="5400000">
            <a:off x="1901245" y="-92933"/>
            <a:ext cx="462143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491056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Горшочек умен,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Семь дырочек в </a:t>
            </a:r>
            <a:r>
              <a:rPr lang="ru-RU" sz="2800" dirty="0" smtClean="0">
                <a:solidFill>
                  <a:srgbClr val="000000"/>
                </a:solidFill>
                <a:latin typeface="Helvetica Neue"/>
              </a:rPr>
              <a:t>нём</a:t>
            </a:r>
            <a:r>
              <a:rPr lang="ru-RU" sz="2800" dirty="0">
                <a:solidFill>
                  <a:srgbClr val="000000"/>
                </a:solidFill>
                <a:latin typeface="Helvetica Neue"/>
              </a:rPr>
              <a:t>. </a:t>
            </a:r>
            <a:r>
              <a:rPr lang="ru-RU" sz="2800" i="1" dirty="0">
                <a:solidFill>
                  <a:srgbClr val="000000"/>
                </a:solidFill>
                <a:latin typeface="Helvetica Neue"/>
              </a:rPr>
              <a:t>(голова человека)</a:t>
            </a:r>
            <a:endParaRPr lang="ru-RU" sz="2800" b="0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42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56992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Пятерка братьев неразлучна.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Им вместе никогда не скучно.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Они работают пером,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Пилою, ложкой, топором. </a:t>
            </a:r>
            <a:r>
              <a:rPr lang="ru-RU" sz="2800" i="1" dirty="0">
                <a:solidFill>
                  <a:srgbClr val="000000"/>
                </a:solidFill>
                <a:latin typeface="Helvetica Neue"/>
              </a:rPr>
              <a:t>(пальцы рук)</a:t>
            </a:r>
            <a:endParaRPr lang="ru-RU" sz="2800" b="0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pic>
        <p:nvPicPr>
          <p:cNvPr id="12290" name="Picture 2" descr="http://kartinki.vip/uploads/posts/2017-09/1506707969_349-aplodisment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2656"/>
            <a:ext cx="4845918" cy="41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4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861048"/>
            <a:ext cx="41764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Мы на них стоим и пляшем,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Ну а если им прикажем,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Нас бегом они несут.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Подскажи, как их зовут? </a:t>
            </a:r>
            <a:r>
              <a:rPr lang="ru-RU" sz="2800" i="1" dirty="0">
                <a:solidFill>
                  <a:srgbClr val="000000"/>
                </a:solidFill>
                <a:latin typeface="Helvetica Neue"/>
              </a:rPr>
              <a:t>(ноги)</a:t>
            </a:r>
            <a:endParaRPr lang="ru-RU" sz="2800" b="0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pic>
        <p:nvPicPr>
          <p:cNvPr id="13314" name="Picture 2" descr="http://i.mirdetstva5.ru/u/36/c589cac75111e5b6208ead38c926bf/-/1293069-b8eb8eac677774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64704"/>
            <a:ext cx="38290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977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78904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Helvetica Neue"/>
              </a:rPr>
              <a:t>На ночь два оконца сами закрываются,</a:t>
            </a:r>
          </a:p>
          <a:p>
            <a:r>
              <a:rPr lang="ru-RU" sz="3200" dirty="0">
                <a:solidFill>
                  <a:srgbClr val="000000"/>
                </a:solidFill>
                <a:latin typeface="Helvetica Neue"/>
              </a:rPr>
              <a:t>А с восходом солнца сами открываются. </a:t>
            </a:r>
            <a:r>
              <a:rPr lang="ru-RU" sz="3200" i="1" dirty="0">
                <a:solidFill>
                  <a:srgbClr val="000000"/>
                </a:solidFill>
                <a:latin typeface="Helvetica Neue"/>
              </a:rPr>
              <a:t>(глаза)</a:t>
            </a:r>
            <a:endParaRPr lang="ru-RU" sz="3200" b="0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pic>
        <p:nvPicPr>
          <p:cNvPr id="15362" name="Picture 2" descr="http://multator.ru/preview/fa3sbetav14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460851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614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93305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Шум дождя оно поймало,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Утра тихое начало,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Мамин голос, папин шаг,</a:t>
            </a:r>
          </a:p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Слышит, если что не так! </a:t>
            </a:r>
            <a:r>
              <a:rPr lang="ru-RU" sz="2800" i="1" dirty="0">
                <a:solidFill>
                  <a:srgbClr val="000000"/>
                </a:solidFill>
                <a:latin typeface="Helvetica Neue"/>
              </a:rPr>
              <a:t> (ухо)</a:t>
            </a:r>
            <a:endParaRPr lang="ru-RU" sz="2800" b="0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pic>
        <p:nvPicPr>
          <p:cNvPr id="16386" name="Picture 2" descr="http://smayli.ru/data/smiles/ludia-242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374441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images.clipartpanda.com/listening-ears-images-animated-ear-wl8b2hm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258" y="692696"/>
            <a:ext cx="2736304" cy="243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04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cs8.pikabu.ru/post_img/2016/12/03/2/14807282401787227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403244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050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Helvetica Neue"/>
              </a:rPr>
              <a:t>Он бывает самым разным:</a:t>
            </a:r>
          </a:p>
          <a:p>
            <a:r>
              <a:rPr lang="ru-RU" sz="2400" dirty="0">
                <a:solidFill>
                  <a:srgbClr val="000000"/>
                </a:solidFill>
                <a:latin typeface="Helvetica Neue"/>
              </a:rPr>
              <a:t>Маленьким, большим и  важным,</a:t>
            </a:r>
          </a:p>
          <a:p>
            <a:r>
              <a:rPr lang="ru-RU" sz="2400" dirty="0">
                <a:solidFill>
                  <a:srgbClr val="000000"/>
                </a:solidFill>
                <a:latin typeface="Helvetica Neue"/>
              </a:rPr>
              <a:t>Длинным, тонким и горбатым,</a:t>
            </a:r>
          </a:p>
          <a:p>
            <a:r>
              <a:rPr lang="ru-RU" sz="2400" dirty="0">
                <a:solidFill>
                  <a:srgbClr val="000000"/>
                </a:solidFill>
                <a:latin typeface="Helvetica Neue"/>
              </a:rPr>
              <a:t>Толстым или конопатым   (нос)</a:t>
            </a:r>
            <a:endParaRPr lang="ru-RU" sz="2400" b="0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pic>
        <p:nvPicPr>
          <p:cNvPr id="17412" name="Picture 4" descr="https://media.istockphoto.com/vectors/dumb-boy-with-long-nose-vector-id507293640?k=6&amp;m=507293640&amp;s=612x612&amp;w=0&amp;h=njq1E5qRATi5jFgZ5Bn17fsD-ulq0U42FTlIZWuadcA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7295"/>
            <a:ext cx="2448272" cy="30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40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714744" cy="1428736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Скелет</a:t>
            </a:r>
            <a:endParaRPr lang="ru-RU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571612"/>
            <a:ext cx="3891344" cy="4857784"/>
          </a:xfr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Чтоб на кисель не походить,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 скользкую медузу,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Скелет у всех нас должен быть,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он нам не обуза.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Пусть нет его у червяка,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Какой-нибудь амёбы,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 стрекозы и мотылька,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 нам он нужен, чтобы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Играть в футбол, ходить в кино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плавать в речке летом.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Мы не смогли бы ничего,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Не будь у нас скелета.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Суставы гибкие согнём,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Пробежку начинаем...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Скелет опорой служит днём,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 ночью отдыхает!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www.playcast.ru/uploads/2015/05/21/1368228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1381" y="1196752"/>
            <a:ext cx="2592288" cy="38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mayli.ru/data/smiles/strashilki-69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4445" y="404664"/>
            <a:ext cx="981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gifki.org/data/media/628/skelet-animatsionnaya-kartinka-006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2349" y="548680"/>
            <a:ext cx="1205940" cy="222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s9.favim.com/orig/140113/bones-skeleton-x-ray-Favim.com-125543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6987" y="3789040"/>
            <a:ext cx="2352180" cy="267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09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otvet.imgsmail.ru/download/13979716_34fb8d720d217a1338ed348b5d462835_8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466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78970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Helvetica Neue"/>
              </a:rPr>
              <a:t>Всегда он в работе, когда говорим,</a:t>
            </a:r>
          </a:p>
          <a:p>
            <a:r>
              <a:rPr lang="ru-RU" sz="2400" dirty="0">
                <a:solidFill>
                  <a:srgbClr val="000000"/>
                </a:solidFill>
                <a:latin typeface="Helvetica Neue"/>
              </a:rPr>
              <a:t>А  отдыхает, когда мы молчим. </a:t>
            </a:r>
            <a:r>
              <a:rPr lang="ru-RU" sz="2400" i="1" dirty="0">
                <a:solidFill>
                  <a:srgbClr val="000000"/>
                </a:solidFill>
                <a:latin typeface="Helvetica Neue"/>
              </a:rPr>
              <a:t>(язык)</a:t>
            </a:r>
            <a:endParaRPr lang="ru-RU" sz="2400" dirty="0">
              <a:solidFill>
                <a:srgbClr val="000000"/>
              </a:solidFill>
              <a:latin typeface="Helvetica Neue"/>
            </a:endParaRPr>
          </a:p>
          <a:p>
            <a:r>
              <a:rPr lang="ru-RU" sz="2400" dirty="0">
                <a:solidFill>
                  <a:srgbClr val="000000"/>
                </a:solidFill>
                <a:latin typeface="Helvetica Neue"/>
              </a:rPr>
              <a:t> </a:t>
            </a:r>
          </a:p>
          <a:p>
            <a:r>
              <a:rPr lang="ru-RU" sz="2400" dirty="0">
                <a:solidFill>
                  <a:srgbClr val="000000"/>
                </a:solidFill>
                <a:latin typeface="Helvetica Neue"/>
              </a:rPr>
              <a:t>В одной комнатушке соседи живут.</a:t>
            </a:r>
          </a:p>
          <a:p>
            <a:r>
              <a:rPr lang="ru-RU" sz="2400" dirty="0">
                <a:solidFill>
                  <a:srgbClr val="000000"/>
                </a:solidFill>
                <a:latin typeface="Helvetica Neue"/>
              </a:rPr>
              <a:t>Одни все кусают, другие – жуют. </a:t>
            </a:r>
            <a:r>
              <a:rPr lang="ru-RU" sz="2400" i="1" dirty="0">
                <a:solidFill>
                  <a:srgbClr val="000000"/>
                </a:solidFill>
                <a:latin typeface="Helvetica Neue"/>
              </a:rPr>
              <a:t>(зубы)</a:t>
            </a:r>
            <a:endParaRPr lang="ru-RU" sz="2400" b="0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356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709" y="116632"/>
            <a:ext cx="8229600" cy="1351648"/>
          </a:xfrm>
        </p:spPr>
        <p:txBody>
          <a:bodyPr/>
          <a:lstStyle/>
          <a:p>
            <a:r>
              <a:rPr lang="kk-KZ" dirty="0" smtClean="0">
                <a:solidFill>
                  <a:srgbClr val="FF0000"/>
                </a:solidFill>
              </a:rPr>
              <a:t/>
            </a:r>
            <a:br>
              <a:rPr lang="kk-KZ" dirty="0" smtClean="0">
                <a:solidFill>
                  <a:srgbClr val="FF0000"/>
                </a:solidFill>
              </a:rPr>
            </a:br>
            <a:r>
              <a:rPr lang="kk-KZ" dirty="0" smtClean="0">
                <a:solidFill>
                  <a:srgbClr val="FF0000"/>
                </a:solidFill>
              </a:rPr>
              <a:t>Дидактическая </a:t>
            </a:r>
            <a:r>
              <a:rPr lang="kk-KZ" dirty="0">
                <a:solidFill>
                  <a:srgbClr val="FF0000"/>
                </a:solidFill>
              </a:rPr>
              <a:t>игра  «Покажи что».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8709" y="1484784"/>
            <a:ext cx="66773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Покажи где у тебя голова?</a:t>
            </a:r>
          </a:p>
          <a:p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-Покажи голову своего соседа, погладь ее.</a:t>
            </a:r>
          </a:p>
          <a:p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-Покажи свой носик, покажи носик своего друга  погладь ее.</a:t>
            </a:r>
          </a:p>
          <a:p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-Вытяни шею, как гусь.</a:t>
            </a:r>
          </a:p>
          <a:p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-Покажите своий ушки.</a:t>
            </a:r>
          </a:p>
          <a:p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-Откроите  рты, и  закройте.</a:t>
            </a:r>
          </a:p>
          <a:p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-Улыбнись. Подари улыбку своему соседу</a:t>
            </a:r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.Все это относиться к частью тела.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s://otvet.imgsmail.ru/download/3121918_0a36418c3bf22267f369571aefd7e0a4_8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57356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33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animashki.info/uploads/posts/2016-06/1465661277_175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5456"/>
            <a:ext cx="2657475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xn--i1abbnckbmcl9fb.xn--p1ai/%D1%81%D1%82%D0%B0%D1%82%D1%8C%D0%B8/590402/im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1511"/>
            <a:ext cx="7344816" cy="626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-6253"/>
            <a:ext cx="5184576" cy="66776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Алгоритм «Расскажи о себе».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117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img.likeness.ru/uploads/users/12717/149719363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5652" y="980728"/>
            <a:ext cx="3876675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img.babyblog.ru/d/1/3/d1366b83555b88bfd1384c34a2a9a6e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482453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574" y="337617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2703" y="332655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6578" y="288480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4589" y="297688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Picture 18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6840" y="323412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76" name="Picture 20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3412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78" name="Picture 22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1160" y="323413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80" name="Picture 24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692" y="6387384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82" name="Picture 26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307011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84" name="Picture 28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5001" y="6307011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86" name="Picture 30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7400" y="6307010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88" name="Picture 32" descr="https://img-fotki.yandex.ru/get/6402/39663434.169/0_762be_ae8d772b_S.jpg%3Cbr%20%3E%3C/div%3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6015" y="6307009"/>
            <a:ext cx="10191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195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6250" y="6086958"/>
            <a:ext cx="5477577" cy="1295414"/>
          </a:xfrm>
        </p:spPr>
        <p:txBody>
          <a:bodyPr/>
          <a:lstStyle/>
          <a:p>
            <a:endParaRPr lang="ru-RU"/>
          </a:p>
        </p:txBody>
      </p:sp>
      <p:pic>
        <p:nvPicPr>
          <p:cNvPr id="8194" name="Picture 2" descr="https://ds04.infourok.ru/uploads/ex/1249/0004b9b0-507f945a/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6444208" cy="592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gifimage.net/wp-content/uploads/2017/11/gif-musculos-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1899" y="620688"/>
            <a:ext cx="288032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081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Строение тела человек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070" y="332656"/>
            <a:ext cx="8316416" cy="6093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631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Рисунок 4" descr="brain_thinking_h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8600" y="3429000"/>
            <a:ext cx="3333750" cy="333375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404664"/>
            <a:ext cx="6995120" cy="604867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-324544" y="1772816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1013723"/>
            <a:ext cx="3096344" cy="55116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Главнее его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Нам с тобой не найти,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Заставит он сесть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заставит идти.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Запомнит стишок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задачку решит,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шуткою новой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Всех рассмешит.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Придумал он радио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телефон,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Машины, ракеты —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Это всё он.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книги на полках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Библиотек...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трудится мозг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Пока жив человек!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71613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Органы – моя семья.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Управляю ими я.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1569850"/>
            <a:ext cx="5112568" cy="495549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41622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738" y="9577704"/>
            <a:ext cx="7772400" cy="118619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6250" y="4883150"/>
            <a:ext cx="3456384" cy="1245819"/>
          </a:xfrm>
        </p:spPr>
        <p:txBody>
          <a:bodyPr/>
          <a:lstStyle/>
          <a:p>
            <a:endParaRPr lang="ru-RU"/>
          </a:p>
        </p:txBody>
      </p:sp>
      <p:pic>
        <p:nvPicPr>
          <p:cNvPr id="7170" name="Picture 2" descr="http://pishhevarenie.com/wp-content/uploads/2016/02/Rak-zheludka.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005"/>
            <a:ext cx="3744416" cy="306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127220" y="154663"/>
            <a:ext cx="3633663" cy="66967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сказку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 Красную шапочку знают,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Но только вот здесь заковырка какая: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Бабушка в волчьем сидела желудке!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Скажу вам, что это лишь милая шутка.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Желудок размером не очень велик,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бабушек прятать он не привык,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 человека и зверя любого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Служит желудок совсем для другого.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Соком желудочным пищу польёт,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Побудет чуть-чуть она здесь — и вперёд.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Конфета, ватрушка или печенье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Дальше отправятся без промедленья!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http://otvet.imgsmail.ru/download/69932594_9cc02a1f39919a17012b10a01bae22a3_8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733" y="3220869"/>
            <a:ext cx="4392488" cy="344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0_5fb48_dbbbf16d_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0016" y="4864815"/>
            <a:ext cx="2453233" cy="2091281"/>
          </a:xfrm>
          <a:prstGeom prst="rect">
            <a:avLst/>
          </a:prstGeom>
        </p:spPr>
      </p:pic>
      <p:pic>
        <p:nvPicPr>
          <p:cNvPr id="8" name="Рисунок 7" descr="Man_eat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92393"/>
            <a:ext cx="3321551" cy="202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186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2147" y="883639"/>
            <a:ext cx="5482293" cy="174307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505" y="-261091"/>
            <a:ext cx="2333625" cy="3819525"/>
          </a:xfrm>
          <a:prstGeom prst="rect">
            <a:avLst/>
          </a:prstGeom>
        </p:spPr>
      </p:pic>
      <p:pic>
        <p:nvPicPr>
          <p:cNvPr id="5" name="Рисунок 4" descr="1705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880" y="2924944"/>
            <a:ext cx="4762500" cy="3795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80205" y="1772282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07306" y="258869"/>
            <a:ext cx="3082095" cy="6599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груди у каждого из нас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 день, и ночь, и всякий час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Мотор стучит чудесный.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Конечно, вам известный.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Любой его назвать бы смог: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Лишь только жизни огонек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Однажды разгорится —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Начнет тут сердце биться.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Оно, как маленький насос,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Совсем не в шутку, а всерьёз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Качает кровь, качает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 устали не знает.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 если кто из нас сидит,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Читает или пишет,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Оно тихонечко стучит,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Его мы и не слышим.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Но если быстро побежать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Иль сказку стоит услыхать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 злого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Бармалея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—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Забьется посильнее.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Моторчик наш, он непростой,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Он не железный, а живой.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Он тосковать умеет,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 любит, и жалеет!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96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healthpe-mrs-rodgers-109702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00200"/>
            <a:ext cx="3590056" cy="44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57200" y="424315"/>
            <a:ext cx="8229600" cy="93544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ln w="3175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Дыхательная система обеспечивает организм кислородом и помогает удалять углекислый газ.</a:t>
            </a:r>
            <a:endParaRPr lang="ru-RU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600200"/>
            <a:ext cx="3384376" cy="332017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Ходим мы, играем, пишем,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все время дышим, дышим.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Ведь для этого недаром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Есть у всех нас легких пара.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они, подумать только,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разделены на дольки,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Невесомы и воздушны.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Наши легкие послушно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Выдох делают за вздохом.</a:t>
            </a:r>
            <a:b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Нам без них пришлось бы плохо!</a:t>
            </a:r>
            <a:r>
              <a:rPr lang="ru-RU" altLang="ru-RU" sz="160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lang="ru-RU" altLang="ru-RU" sz="16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ru-RU" sz="1600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93718" y="1367526"/>
            <a:ext cx="111761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Лёгкие 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 descr="http://zanimatika.narod.ru/Rojica_min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00" y="-1555750"/>
            <a:ext cx="20002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474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4273469-3EAB-4003-89FC-3456236B58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Информационная автострада</Template>
  <TotalTime>486</TotalTime>
  <Words>309</Words>
  <Application>Microsoft Office PowerPoint</Application>
  <PresentationFormat>Экран (4:3)</PresentationFormat>
  <Paragraphs>61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Tema de Office</vt:lpstr>
      <vt:lpstr>Слайд 1</vt:lpstr>
      <vt:lpstr>Скелет</vt:lpstr>
      <vt:lpstr>Слайд 3</vt:lpstr>
      <vt:lpstr>Слайд 4</vt:lpstr>
      <vt:lpstr>Слайд 5</vt:lpstr>
      <vt:lpstr>Органы – моя семья. Управляю ими я.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Дидактическая игра  «Покажи что». 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keywords/>
  <cp:lastModifiedBy>Ольга</cp:lastModifiedBy>
  <cp:revision>32</cp:revision>
  <dcterms:created xsi:type="dcterms:W3CDTF">2018-08-21T12:11:17Z</dcterms:created>
  <dcterms:modified xsi:type="dcterms:W3CDTF">2019-08-27T13:01:18Z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TC025377449991</vt:lpwstr>
  </property>
</Properties>
</file>