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0" r:id="rId4"/>
    <p:sldId id="272" r:id="rId5"/>
    <p:sldId id="257" r:id="rId6"/>
    <p:sldId id="258" r:id="rId7"/>
    <p:sldId id="259" r:id="rId8"/>
    <p:sldId id="265" r:id="rId9"/>
    <p:sldId id="260" r:id="rId10"/>
    <p:sldId id="261" r:id="rId11"/>
    <p:sldId id="262" r:id="rId12"/>
    <p:sldId id="263" r:id="rId13"/>
    <p:sldId id="267" r:id="rId14"/>
    <p:sldId id="273" r:id="rId15"/>
    <p:sldId id="266"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346054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286262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359983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263414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62471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131933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116751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8149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180435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398703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42DB09-A0E7-475E-B83B-737CA72F8E8C}" type="datetimeFigureOut">
              <a:rPr lang="ru-RU" smtClean="0"/>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199335C-5C92-48F0-BAC3-0EA0A36B8882}" type="slidenum">
              <a:rPr lang="ru-RU" smtClean="0"/>
              <a:t>‹#›</a:t>
            </a:fld>
            <a:endParaRPr lang="ru-RU" dirty="0"/>
          </a:p>
        </p:txBody>
      </p:sp>
    </p:spTree>
    <p:extLst>
      <p:ext uri="{BB962C8B-B14F-4D97-AF65-F5344CB8AC3E}">
        <p14:creationId xmlns:p14="http://schemas.microsoft.com/office/powerpoint/2010/main" val="302650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2DB09-A0E7-475E-B83B-737CA72F8E8C}" type="datetimeFigureOut">
              <a:rPr lang="ru-RU" smtClean="0"/>
              <a:t>28.04.2022</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9335C-5C92-48F0-BAC3-0EA0A36B8882}" type="slidenum">
              <a:rPr lang="ru-RU" smtClean="0"/>
              <a:t>‹#›</a:t>
            </a:fld>
            <a:endParaRPr lang="ru-RU" dirty="0"/>
          </a:p>
        </p:txBody>
      </p:sp>
    </p:spTree>
    <p:extLst>
      <p:ext uri="{BB962C8B-B14F-4D97-AF65-F5344CB8AC3E}">
        <p14:creationId xmlns:p14="http://schemas.microsoft.com/office/powerpoint/2010/main" val="969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6" y="0"/>
            <a:ext cx="10438703" cy="6858000"/>
          </a:xfrm>
          <a:prstGeom prst="rect">
            <a:avLst/>
          </a:prstGeom>
        </p:spPr>
      </p:pic>
      <p:sp>
        <p:nvSpPr>
          <p:cNvPr id="7" name="TextBox 6"/>
          <p:cNvSpPr txBox="1"/>
          <p:nvPr/>
        </p:nvSpPr>
        <p:spPr>
          <a:xfrm>
            <a:off x="3106057" y="3338286"/>
            <a:ext cx="6448898" cy="1384995"/>
          </a:xfrm>
          <a:prstGeom prst="rect">
            <a:avLst/>
          </a:prstGeom>
          <a:noFill/>
        </p:spPr>
        <p:txBody>
          <a:bodyPr wrap="square" rtlCol="0">
            <a:spAutoFit/>
          </a:bodyPr>
          <a:lstStyle/>
          <a:p>
            <a:pPr algn="ctr"/>
            <a:r>
              <a:rPr lang="ru-RU" sz="2800" b="1" dirty="0" smtClean="0">
                <a:solidFill>
                  <a:srgbClr val="FF0000"/>
                </a:solidFill>
                <a:latin typeface="Georgia" panose="02040502050405020303" pitchFamily="18" charset="0"/>
              </a:rPr>
              <a:t>«Организация детского спортивного тимбилдинга в ДОУ»</a:t>
            </a:r>
            <a:endParaRPr lang="ru-RU" sz="2800" b="1" dirty="0">
              <a:solidFill>
                <a:srgbClr val="FF0000"/>
              </a:solidFill>
              <a:latin typeface="Georgia" panose="02040502050405020303" pitchFamily="18" charset="0"/>
            </a:endParaRPr>
          </a:p>
        </p:txBody>
      </p:sp>
      <p:sp>
        <p:nvSpPr>
          <p:cNvPr id="8" name="TextBox 7"/>
          <p:cNvSpPr txBox="1"/>
          <p:nvPr/>
        </p:nvSpPr>
        <p:spPr>
          <a:xfrm>
            <a:off x="2046514" y="333829"/>
            <a:ext cx="7662763" cy="646331"/>
          </a:xfrm>
          <a:prstGeom prst="rect">
            <a:avLst/>
          </a:prstGeom>
          <a:noFill/>
        </p:spPr>
        <p:txBody>
          <a:bodyPr wrap="square" rtlCol="0">
            <a:spAutoFit/>
          </a:bodyPr>
          <a:lstStyle/>
          <a:p>
            <a:pPr algn="ctr"/>
            <a:r>
              <a:rPr lang="ru-RU" b="1" dirty="0" smtClean="0">
                <a:solidFill>
                  <a:srgbClr val="002060"/>
                </a:solidFill>
                <a:latin typeface="Georgia" panose="02040502050405020303" pitchFamily="18" charset="0"/>
              </a:rPr>
              <a:t>Муниципальное дошкольное образовательное учреждение </a:t>
            </a:r>
          </a:p>
          <a:p>
            <a:pPr algn="ctr"/>
            <a:r>
              <a:rPr lang="ru-RU" b="1" dirty="0" smtClean="0">
                <a:solidFill>
                  <a:srgbClr val="002060"/>
                </a:solidFill>
                <a:latin typeface="Georgia" panose="02040502050405020303" pitchFamily="18" charset="0"/>
              </a:rPr>
              <a:t>«Детский сад № 41 </a:t>
            </a:r>
            <a:r>
              <a:rPr lang="ru-RU" b="1" dirty="0" err="1" smtClean="0">
                <a:solidFill>
                  <a:srgbClr val="002060"/>
                </a:solidFill>
                <a:latin typeface="Georgia" panose="02040502050405020303" pitchFamily="18" charset="0"/>
              </a:rPr>
              <a:t>р.п</a:t>
            </a:r>
            <a:r>
              <a:rPr lang="ru-RU" b="1" dirty="0" smtClean="0">
                <a:solidFill>
                  <a:srgbClr val="002060"/>
                </a:solidFill>
                <a:latin typeface="Georgia" panose="02040502050405020303" pitchFamily="18" charset="0"/>
              </a:rPr>
              <a:t>. Петровское»</a:t>
            </a:r>
            <a:endParaRPr lang="ru-RU" b="1" dirty="0">
              <a:solidFill>
                <a:srgbClr val="002060"/>
              </a:solidFill>
              <a:latin typeface="Georgia" panose="02040502050405020303" pitchFamily="18" charset="0"/>
            </a:endParaRPr>
          </a:p>
        </p:txBody>
      </p:sp>
      <p:sp>
        <p:nvSpPr>
          <p:cNvPr id="9" name="TextBox 8"/>
          <p:cNvSpPr txBox="1"/>
          <p:nvPr/>
        </p:nvSpPr>
        <p:spPr>
          <a:xfrm>
            <a:off x="7184571" y="5050971"/>
            <a:ext cx="4850704" cy="1477328"/>
          </a:xfrm>
          <a:prstGeom prst="rect">
            <a:avLst/>
          </a:prstGeom>
          <a:noFill/>
        </p:spPr>
        <p:txBody>
          <a:bodyPr wrap="square" rtlCol="0">
            <a:spAutoFit/>
          </a:bodyPr>
          <a:lstStyle/>
          <a:p>
            <a:r>
              <a:rPr lang="ru-RU" b="1" dirty="0" smtClean="0">
                <a:solidFill>
                  <a:srgbClr val="002060"/>
                </a:solidFill>
                <a:latin typeface="Georgia" panose="02040502050405020303" pitchFamily="18" charset="0"/>
              </a:rPr>
              <a:t>Выступление на площадке МИП</a:t>
            </a:r>
          </a:p>
          <a:p>
            <a:r>
              <a:rPr lang="ru-RU" b="1" dirty="0">
                <a:solidFill>
                  <a:srgbClr val="002060"/>
                </a:solidFill>
                <a:latin typeface="Georgia" panose="02040502050405020303" pitchFamily="18" charset="0"/>
              </a:rPr>
              <a:t>п</a:t>
            </a:r>
            <a:r>
              <a:rPr lang="ru-RU" b="1" dirty="0" smtClean="0">
                <a:solidFill>
                  <a:srgbClr val="002060"/>
                </a:solidFill>
                <a:latin typeface="Georgia" panose="02040502050405020303" pitchFamily="18" charset="0"/>
              </a:rPr>
              <a:t>одготовила: Гусева Е.Г., </a:t>
            </a:r>
          </a:p>
          <a:p>
            <a:r>
              <a:rPr lang="ru-RU" b="1" dirty="0" smtClean="0">
                <a:solidFill>
                  <a:srgbClr val="002060"/>
                </a:solidFill>
                <a:latin typeface="Georgia" panose="02040502050405020303" pitchFamily="18" charset="0"/>
              </a:rPr>
              <a:t>инструктор по физической культуре,</a:t>
            </a:r>
          </a:p>
          <a:p>
            <a:r>
              <a:rPr lang="ru-RU" b="1" dirty="0" smtClean="0">
                <a:solidFill>
                  <a:srgbClr val="002060"/>
                </a:solidFill>
                <a:latin typeface="Georgia" panose="02040502050405020303" pitchFamily="18" charset="0"/>
              </a:rPr>
              <a:t>Высшая квалификационная категория</a:t>
            </a:r>
            <a:endParaRPr lang="ru-RU" b="1" dirty="0">
              <a:solidFill>
                <a:srgbClr val="002060"/>
              </a:solidFill>
              <a:latin typeface="Georgia" panose="02040502050405020303" pitchFamily="18" charset="0"/>
            </a:endParaRPr>
          </a:p>
        </p:txBody>
      </p:sp>
      <p:sp>
        <p:nvSpPr>
          <p:cNvPr id="10" name="TextBox 9"/>
          <p:cNvSpPr txBox="1"/>
          <p:nvPr/>
        </p:nvSpPr>
        <p:spPr>
          <a:xfrm>
            <a:off x="4891314" y="6251299"/>
            <a:ext cx="2032000" cy="369332"/>
          </a:xfrm>
          <a:prstGeom prst="rect">
            <a:avLst/>
          </a:prstGeom>
          <a:noFill/>
        </p:spPr>
        <p:txBody>
          <a:bodyPr wrap="square" rtlCol="0">
            <a:spAutoFit/>
          </a:bodyPr>
          <a:lstStyle/>
          <a:p>
            <a:r>
              <a:rPr lang="ru-RU" b="1" dirty="0" smtClean="0">
                <a:solidFill>
                  <a:srgbClr val="002060"/>
                </a:solidFill>
                <a:latin typeface="Georgia" panose="02040502050405020303" pitchFamily="18" charset="0"/>
              </a:rPr>
              <a:t>2022 год</a:t>
            </a:r>
            <a:endParaRPr lang="ru-RU"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761851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455886" y="248359"/>
            <a:ext cx="3309256" cy="523220"/>
          </a:xfrm>
          <a:prstGeom prst="rect">
            <a:avLst/>
          </a:prstGeom>
        </p:spPr>
        <p:txBody>
          <a:bodyPr wrap="square">
            <a:spAutoFit/>
          </a:bodyPr>
          <a:lstStyle/>
          <a:p>
            <a:r>
              <a:rPr lang="ru-RU" sz="2800" b="1" dirty="0" smtClean="0">
                <a:solidFill>
                  <a:srgbClr val="FF0000"/>
                </a:solidFill>
                <a:latin typeface="Georgia" panose="02040502050405020303" pitchFamily="18" charset="0"/>
              </a:rPr>
              <a:t>«Обруч»</a:t>
            </a:r>
            <a:endParaRPr lang="ru-RU" sz="2800" b="1" dirty="0">
              <a:solidFill>
                <a:srgbClr val="FF0000"/>
              </a:solidFill>
              <a:latin typeface="Georgia" panose="02040502050405020303" pitchFamily="18" charset="0"/>
            </a:endParaRPr>
          </a:p>
        </p:txBody>
      </p:sp>
      <p:sp>
        <p:nvSpPr>
          <p:cNvPr id="6" name="Прямоугольник 5"/>
          <p:cNvSpPr/>
          <p:nvPr/>
        </p:nvSpPr>
        <p:spPr>
          <a:xfrm>
            <a:off x="360218" y="568037"/>
            <a:ext cx="4893954" cy="6759184"/>
          </a:xfrm>
          <a:prstGeom prst="rect">
            <a:avLst/>
          </a:prstGeom>
        </p:spPr>
        <p:txBody>
          <a:bodyPr wrap="square">
            <a:spAutoFit/>
          </a:bodyPr>
          <a:lstStyle/>
          <a:p>
            <a:r>
              <a:rPr lang="ru-RU" sz="2000" b="1" dirty="0">
                <a:solidFill>
                  <a:srgbClr val="002060"/>
                </a:solidFill>
                <a:latin typeface="Georgia" panose="02040502050405020303" pitchFamily="18" charset="0"/>
              </a:rPr>
              <a:t>Дети встают тесным кругом, при этом одна рука должна быть внутри круга, приподнята на уровень головы. Объяснить детям, что нужно вытянуть один палец той руки, которая поднята. На эти пальцы сверху положите обруч. </a:t>
            </a:r>
          </a:p>
          <a:p>
            <a:r>
              <a:rPr lang="ru-RU" sz="2000" b="1" dirty="0">
                <a:solidFill>
                  <a:srgbClr val="002060"/>
                </a:solidFill>
                <a:latin typeface="Georgia" panose="02040502050405020303" pitchFamily="18" charset="0"/>
              </a:rPr>
              <a:t>Разъяснить, что тянуть обруч и цеплять его пальцами нельзя.</a:t>
            </a:r>
          </a:p>
          <a:p>
            <a:r>
              <a:rPr lang="ru-RU" sz="2000" b="1" dirty="0">
                <a:solidFill>
                  <a:srgbClr val="002060"/>
                </a:solidFill>
                <a:latin typeface="Georgia" panose="02040502050405020303" pitchFamily="18" charset="0"/>
              </a:rPr>
              <a:t>Следующим заданием будет опустить обруч на пол. Дайте детям возможность разобраться, как это сделать. </a:t>
            </a:r>
          </a:p>
          <a:p>
            <a:r>
              <a:rPr lang="ru-RU" sz="2000" b="1" dirty="0">
                <a:solidFill>
                  <a:srgbClr val="002060"/>
                </a:solidFill>
                <a:latin typeface="Georgia" panose="02040502050405020303" pitchFamily="18" charset="0"/>
              </a:rPr>
              <a:t>Они примут свое решение, не подсказывайте. </a:t>
            </a:r>
          </a:p>
          <a:p>
            <a:r>
              <a:rPr lang="ru-RU" sz="2000" b="1" dirty="0">
                <a:solidFill>
                  <a:srgbClr val="002060"/>
                </a:solidFill>
                <a:latin typeface="Georgia" panose="02040502050405020303" pitchFamily="18" charset="0"/>
              </a:rPr>
              <a:t>Когда игра закончится, попросите детей рассказать, </a:t>
            </a:r>
          </a:p>
          <a:p>
            <a:r>
              <a:rPr lang="ru-RU" sz="2000" b="1" dirty="0">
                <a:solidFill>
                  <a:srgbClr val="002060"/>
                </a:solidFill>
                <a:latin typeface="Georgia" panose="02040502050405020303" pitchFamily="18" charset="0"/>
              </a:rPr>
              <a:t>с каким сложностями они столкнулись</a:t>
            </a:r>
          </a:p>
          <a:p>
            <a:r>
              <a:rPr lang="ru-RU" sz="2000" dirty="0"/>
              <a:t>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133" y="1169767"/>
            <a:ext cx="6240521" cy="4680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763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09721" y="484083"/>
            <a:ext cx="4173593" cy="532623"/>
          </a:xfrm>
          <a:prstGeom prst="rect">
            <a:avLst/>
          </a:prstGeom>
          <a:noFill/>
        </p:spPr>
        <p:txBody>
          <a:bodyPr wrap="square" rtlCol="0">
            <a:spAutoFit/>
          </a:bodyPr>
          <a:lstStyle/>
          <a:p>
            <a:r>
              <a:rPr lang="ru-RU" sz="2800" b="1" dirty="0" smtClean="0">
                <a:solidFill>
                  <a:srgbClr val="FF0000"/>
                </a:solidFill>
                <a:latin typeface="Georgia" panose="02040502050405020303" pitchFamily="18" charset="0"/>
              </a:rPr>
              <a:t>«Весёлая гусеница»</a:t>
            </a:r>
            <a:endParaRPr lang="ru-RU" sz="2800" b="1" dirty="0">
              <a:solidFill>
                <a:srgbClr val="FF0000"/>
              </a:solidFill>
              <a:latin typeface="Georgia" panose="02040502050405020303" pitchFamily="18" charset="0"/>
            </a:endParaRPr>
          </a:p>
        </p:txBody>
      </p:sp>
      <p:sp>
        <p:nvSpPr>
          <p:cNvPr id="6" name="TextBox 5"/>
          <p:cNvSpPr txBox="1"/>
          <p:nvPr/>
        </p:nvSpPr>
        <p:spPr>
          <a:xfrm>
            <a:off x="209721" y="1288473"/>
            <a:ext cx="3963872" cy="3170099"/>
          </a:xfrm>
          <a:prstGeom prst="rect">
            <a:avLst/>
          </a:prstGeom>
          <a:noFill/>
        </p:spPr>
        <p:txBody>
          <a:bodyPr wrap="square" rtlCol="0">
            <a:spAutoFit/>
          </a:bodyPr>
          <a:lstStyle/>
          <a:p>
            <a:r>
              <a:rPr lang="ru-RU" sz="2000" b="1" dirty="0" smtClean="0">
                <a:solidFill>
                  <a:srgbClr val="002060"/>
                </a:solidFill>
                <a:latin typeface="Georgia" panose="02040502050405020303" pitchFamily="18" charset="0"/>
              </a:rPr>
              <a:t>Перемещение команды на скорость,  между участниками на уровне груди –мяч,  задача пройти заданный маршрут не уронив ни одного мяча. Руки при этом согнуты в локтях и при движении двигаются вперед, назад.</a:t>
            </a:r>
          </a:p>
          <a:p>
            <a:endParaRPr lang="ru-RU" sz="2000" dirty="0" smtClean="0">
              <a:solidFill>
                <a:srgbClr val="002060"/>
              </a:solidFill>
              <a:latin typeface="Georgia" panose="02040502050405020303"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657" y="4851268"/>
            <a:ext cx="3685621" cy="211238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3314" y="177214"/>
            <a:ext cx="5578104" cy="4183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7494" y="3407722"/>
            <a:ext cx="4600371" cy="3450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702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48343" y="2001838"/>
            <a:ext cx="2888343" cy="3477875"/>
          </a:xfrm>
          <a:prstGeom prst="rect">
            <a:avLst/>
          </a:prstGeom>
        </p:spPr>
        <p:txBody>
          <a:bodyPr wrap="square">
            <a:spAutoFit/>
          </a:bodyPr>
          <a:lstStyle/>
          <a:p>
            <a:r>
              <a:rPr lang="ru-RU" sz="2000" b="1" dirty="0" smtClean="0">
                <a:solidFill>
                  <a:srgbClr val="002060"/>
                </a:solidFill>
                <a:latin typeface="Georgia" panose="02040502050405020303" pitchFamily="18" charset="0"/>
              </a:rPr>
              <a:t>Всё должны встать в круг и сцепиться за руки. Несколько обручей находятся между сцепленными руками нескольких участников. По сигналу начинают пролезать в обручи не расцепляя рук.</a:t>
            </a:r>
            <a:endParaRPr lang="ru-RU" sz="2000" b="1" dirty="0">
              <a:solidFill>
                <a:srgbClr val="002060"/>
              </a:solidFill>
              <a:latin typeface="Georgia" panose="02040502050405020303" pitchFamily="18" charset="0"/>
            </a:endParaRPr>
          </a:p>
        </p:txBody>
      </p:sp>
      <p:sp>
        <p:nvSpPr>
          <p:cNvPr id="6" name="TextBox 5"/>
          <p:cNvSpPr txBox="1"/>
          <p:nvPr/>
        </p:nvSpPr>
        <p:spPr>
          <a:xfrm>
            <a:off x="3422073" y="309815"/>
            <a:ext cx="4225637" cy="523220"/>
          </a:xfrm>
          <a:prstGeom prst="rect">
            <a:avLst/>
          </a:prstGeom>
          <a:noFill/>
        </p:spPr>
        <p:txBody>
          <a:bodyPr wrap="square" rtlCol="0">
            <a:spAutoFit/>
          </a:bodyPr>
          <a:lstStyle/>
          <a:p>
            <a:r>
              <a:rPr lang="ru-RU" sz="2800" b="1" dirty="0" smtClean="0">
                <a:solidFill>
                  <a:srgbClr val="FF0000"/>
                </a:solidFill>
                <a:latin typeface="Georgia" panose="02040502050405020303" pitchFamily="18" charset="0"/>
              </a:rPr>
              <a:t>«Пролезь в обруч»</a:t>
            </a:r>
            <a:endParaRPr lang="ru-RU" sz="2800" b="1" dirty="0">
              <a:solidFill>
                <a:srgbClr val="FF0000"/>
              </a:solidFill>
              <a:latin typeface="Georgia" panose="02040502050405020303"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29" y="-113166"/>
            <a:ext cx="2471057" cy="247105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686" y="1452593"/>
            <a:ext cx="4558145" cy="3418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185" y="3451226"/>
            <a:ext cx="4419600" cy="3314700"/>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4831" y="309815"/>
            <a:ext cx="4158913" cy="3119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131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558" y="199158"/>
            <a:ext cx="5793511" cy="4345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595745" y="1302327"/>
            <a:ext cx="3893129" cy="1754326"/>
          </a:xfrm>
          <a:prstGeom prst="rect">
            <a:avLst/>
          </a:prstGeom>
        </p:spPr>
        <p:txBody>
          <a:bodyPr wrap="square">
            <a:spAutoFit/>
          </a:bodyPr>
          <a:lstStyle/>
          <a:p>
            <a:pPr>
              <a:spcAft>
                <a:spcPts val="0"/>
              </a:spcAft>
            </a:pP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Дети </a:t>
            </a:r>
            <a:r>
              <a:rPr lang="ru-RU" b="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ложатся </a:t>
            </a: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на спину, образуя круг в середине которого лежит </a:t>
            </a:r>
            <a:r>
              <a:rPr lang="ru-RU" b="1"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фитбол</a:t>
            </a: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задание - одновременно поднять </a:t>
            </a:r>
            <a:r>
              <a:rPr lang="ru-RU" b="1" dirty="0" err="1">
                <a:solidFill>
                  <a:srgbClr val="002060"/>
                </a:solidFill>
                <a:latin typeface="Georgia" panose="02040502050405020303" pitchFamily="18" charset="0"/>
                <a:ea typeface="Calibri" panose="020F0502020204030204" pitchFamily="34" charset="0"/>
                <a:cs typeface="Times New Roman" panose="02020603050405020304" pitchFamily="18" charset="0"/>
              </a:rPr>
              <a:t>фитбол</a:t>
            </a: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 на прямых ногах.</a:t>
            </a:r>
            <a:endParaRPr lang="ru-RU" sz="14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1427018" y="519544"/>
            <a:ext cx="4332323"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«Эквилибристы»</a:t>
            </a:r>
            <a:endParaRPr lang="ru-RU" sz="3200" b="1" dirty="0">
              <a:solidFill>
                <a:srgbClr val="FF0000"/>
              </a:solidFill>
              <a:latin typeface="Georgia" panose="02040502050405020303"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243" y="3100237"/>
            <a:ext cx="4807528" cy="3605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166" y="4530798"/>
            <a:ext cx="2266046" cy="2271711"/>
          </a:xfrm>
          <a:prstGeom prst="rect">
            <a:avLst/>
          </a:prstGeom>
        </p:spPr>
      </p:pic>
    </p:spTree>
    <p:extLst>
      <p:ext uri="{BB962C8B-B14F-4D97-AF65-F5344CB8AC3E}">
        <p14:creationId xmlns:p14="http://schemas.microsoft.com/office/powerpoint/2010/main" val="11526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739" y="1360630"/>
            <a:ext cx="3462555" cy="4616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6961" y="1360630"/>
            <a:ext cx="3514724" cy="468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176646" y="1360630"/>
            <a:ext cx="4242520" cy="3416320"/>
          </a:xfrm>
          <a:prstGeom prst="rect">
            <a:avLst/>
          </a:prstGeom>
        </p:spPr>
        <p:txBody>
          <a:bodyPr wrap="square">
            <a:spAutoFit/>
          </a:bodyPr>
          <a:lstStyle/>
          <a:p>
            <a:pPr>
              <a:spcAft>
                <a:spcPts val="0"/>
              </a:spcAft>
            </a:pP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По сигналу, первые два участника команды садятся верхом на лошадку и</a:t>
            </a:r>
          </a:p>
          <a:p>
            <a:pPr>
              <a:spcAft>
                <a:spcPts val="0"/>
              </a:spcAft>
            </a:pP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начинают прыгать вперёд в прямом направлении до ориентира, обогнув его, возвращаются назад тем же способом, «сажают» сзади следующую пару участников и так пока вся команда не выстроится в большую дружную лошадиную компанию  </a:t>
            </a:r>
            <a:endParaRPr lang="ru-RU"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2701637" y="241735"/>
            <a:ext cx="5015346"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«Лихие наездники»</a:t>
            </a:r>
            <a:endParaRPr lang="ru-RU" sz="3200" b="1" dirty="0">
              <a:solidFill>
                <a:srgbClr val="FF0000"/>
              </a:solidFill>
              <a:latin typeface="Georgia" panose="02040502050405020303" pitchFamily="18"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70180">
            <a:off x="7221295" y="4277114"/>
            <a:ext cx="1440779" cy="1751735"/>
          </a:xfrm>
          <a:prstGeom prst="rect">
            <a:avLst/>
          </a:prstGeom>
        </p:spPr>
      </p:pic>
    </p:spTree>
    <p:extLst>
      <p:ext uri="{BB962C8B-B14F-4D97-AF65-F5344CB8AC3E}">
        <p14:creationId xmlns:p14="http://schemas.microsoft.com/office/powerpoint/2010/main" val="101628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sp>
        <p:nvSpPr>
          <p:cNvPr id="6" name="TextBox 5"/>
          <p:cNvSpPr txBox="1"/>
          <p:nvPr/>
        </p:nvSpPr>
        <p:spPr>
          <a:xfrm>
            <a:off x="1302327" y="249382"/>
            <a:ext cx="11483038" cy="1015663"/>
          </a:xfrm>
          <a:prstGeom prst="rect">
            <a:avLst/>
          </a:prstGeom>
          <a:noFill/>
        </p:spPr>
        <p:txBody>
          <a:bodyPr wrap="square" rtlCol="0">
            <a:spAutoFit/>
          </a:bodyPr>
          <a:lstStyle/>
          <a:p>
            <a:r>
              <a:rPr lang="ru-RU" sz="6000" b="1" dirty="0" smtClean="0">
                <a:solidFill>
                  <a:srgbClr val="FF0000"/>
                </a:solidFill>
                <a:latin typeface="Georgia" panose="02040502050405020303" pitchFamily="18" charset="0"/>
              </a:rPr>
              <a:t>Спасибо за внимание!</a:t>
            </a:r>
            <a:endParaRPr lang="ru-RU" sz="6000" b="1" dirty="0">
              <a:solidFill>
                <a:srgbClr val="FF0000"/>
              </a:solidFill>
              <a:latin typeface="Georgia" panose="02040502050405020303"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09" y="1265045"/>
            <a:ext cx="6837221" cy="512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966" y="3288290"/>
            <a:ext cx="5292436" cy="3315205"/>
          </a:xfrm>
          <a:prstGeom prst="rect">
            <a:avLst/>
          </a:prstGeom>
        </p:spPr>
      </p:pic>
    </p:spTree>
    <p:extLst>
      <p:ext uri="{BB962C8B-B14F-4D97-AF65-F5344CB8AC3E}">
        <p14:creationId xmlns:p14="http://schemas.microsoft.com/office/powerpoint/2010/main" val="272949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656115" y="275771"/>
            <a:ext cx="8011886"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«Если мы едины, то непобедимы»</a:t>
            </a:r>
            <a:endParaRPr lang="ru-RU" sz="3200" b="1" dirty="0">
              <a:solidFill>
                <a:srgbClr val="FF0000"/>
              </a:solidFill>
              <a:latin typeface="Georgia" panose="02040502050405020303" pitchFamily="18" charset="0"/>
            </a:endParaRPr>
          </a:p>
        </p:txBody>
      </p:sp>
      <p:sp>
        <p:nvSpPr>
          <p:cNvPr id="6" name="Прямоугольник 5"/>
          <p:cNvSpPr/>
          <p:nvPr/>
        </p:nvSpPr>
        <p:spPr>
          <a:xfrm>
            <a:off x="1814285" y="1349829"/>
            <a:ext cx="8113485" cy="4524315"/>
          </a:xfrm>
          <a:prstGeom prst="rect">
            <a:avLst/>
          </a:prstGeom>
        </p:spPr>
        <p:txBody>
          <a:bodyPr wrap="square">
            <a:spAutoFit/>
          </a:bodyPr>
          <a:lstStyle/>
          <a:p>
            <a:pPr algn="ctr"/>
            <a:r>
              <a:rPr lang="ru-RU" altLang="ru-RU" sz="3200" i="1" dirty="0">
                <a:solidFill>
                  <a:srgbClr val="FF0000"/>
                </a:solidFill>
                <a:latin typeface="Georgia" panose="02040502050405020303" pitchFamily="18" charset="0"/>
                <a:cs typeface="Times New Roman" panose="02020603050405020304" pitchFamily="18" charset="0"/>
              </a:rPr>
              <a:t>Тимбилдинг</a:t>
            </a:r>
            <a:r>
              <a:rPr lang="ru-RU" altLang="ru-RU" sz="3200" i="1" dirty="0">
                <a:latin typeface="Georgia" panose="02040502050405020303" pitchFamily="18" charset="0"/>
                <a:cs typeface="Times New Roman" panose="02020603050405020304" pitchFamily="18" charset="0"/>
              </a:rPr>
              <a:t> </a:t>
            </a:r>
            <a:r>
              <a:rPr lang="ru-RU" altLang="ru-RU" sz="3200" i="1" dirty="0">
                <a:solidFill>
                  <a:srgbClr val="002060"/>
                </a:solidFill>
                <a:latin typeface="Georgia" panose="02040502050405020303" pitchFamily="18" charset="0"/>
                <a:cs typeface="Times New Roman" panose="02020603050405020304" pitchFamily="18" charset="0"/>
              </a:rPr>
              <a:t>- построение команды или </a:t>
            </a:r>
            <a:r>
              <a:rPr lang="ru-RU" altLang="ru-RU" sz="3200" i="1" dirty="0" err="1">
                <a:solidFill>
                  <a:srgbClr val="002060"/>
                </a:solidFill>
                <a:latin typeface="Georgia" panose="02040502050405020303" pitchFamily="18" charset="0"/>
                <a:cs typeface="Times New Roman" panose="02020603050405020304" pitchFamily="18" charset="0"/>
              </a:rPr>
              <a:t>командообразование</a:t>
            </a:r>
            <a:r>
              <a:rPr lang="ru-RU" altLang="ru-RU" sz="3200" i="1" dirty="0">
                <a:solidFill>
                  <a:srgbClr val="002060"/>
                </a:solidFill>
                <a:latin typeface="Georgia" panose="02040502050405020303" pitchFamily="18" charset="0"/>
                <a:cs typeface="Times New Roman" panose="02020603050405020304" pitchFamily="18" charset="0"/>
              </a:rPr>
              <a:t> – мероприятия игрового, развлекательного и творческого характера, направленные на улучшение взаимодействия между участниками, повышение сплоченности коллектива на основе осознания общих ценностей и представлений.</a:t>
            </a:r>
          </a:p>
        </p:txBody>
      </p:sp>
    </p:spTree>
    <p:extLst>
      <p:ext uri="{BB962C8B-B14F-4D97-AF65-F5344CB8AC3E}">
        <p14:creationId xmlns:p14="http://schemas.microsoft.com/office/powerpoint/2010/main" val="333838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130630" y="1707138"/>
            <a:ext cx="6458856" cy="3785652"/>
          </a:xfrm>
          <a:prstGeom prst="rect">
            <a:avLst/>
          </a:prstGeom>
        </p:spPr>
        <p:txBody>
          <a:bodyPr wrap="square">
            <a:spAutoFit/>
          </a:bodyPr>
          <a:lstStyle/>
          <a:p>
            <a:pPr marL="285750" indent="-285750">
              <a:buFont typeface="Wingdings" panose="05000000000000000000" pitchFamily="2" charset="2"/>
              <a:buChar char="Ø"/>
            </a:pPr>
            <a:r>
              <a:rPr lang="ru-RU" altLang="ru-RU" b="1" i="1" dirty="0" smtClean="0">
                <a:solidFill>
                  <a:srgbClr val="002060"/>
                </a:solidFill>
                <a:latin typeface="Times New Roman" panose="02020603050405020304" pitchFamily="18" charset="0"/>
                <a:cs typeface="Times New Roman" panose="02020603050405020304" pitchFamily="18" charset="0"/>
              </a:rPr>
              <a:t> </a:t>
            </a:r>
            <a:r>
              <a:rPr lang="ru-RU" altLang="ru-RU" sz="2400" b="1" i="1" dirty="0" smtClean="0">
                <a:solidFill>
                  <a:srgbClr val="002060"/>
                </a:solidFill>
                <a:latin typeface="Georgia" panose="02040502050405020303" pitchFamily="18" charset="0"/>
                <a:cs typeface="Times New Roman" panose="02020603050405020304" pitchFamily="18" charset="0"/>
              </a:rPr>
              <a:t>Спортивный тимбилдинг</a:t>
            </a:r>
            <a:r>
              <a:rPr lang="ru-RU" altLang="ru-RU" sz="2400" b="1" i="1" dirty="0">
                <a:solidFill>
                  <a:srgbClr val="002060"/>
                </a:solidFill>
                <a:latin typeface="Georgia" panose="02040502050405020303" pitchFamily="18" charset="0"/>
                <a:cs typeface="Times New Roman" panose="02020603050405020304" pitchFamily="18" charset="0"/>
              </a:rPr>
              <a:t> </a:t>
            </a:r>
            <a:r>
              <a:rPr lang="ru-RU" altLang="ru-RU" sz="2400" i="1" dirty="0">
                <a:solidFill>
                  <a:srgbClr val="002060"/>
                </a:solidFill>
                <a:latin typeface="Georgia" panose="02040502050405020303" pitchFamily="18" charset="0"/>
                <a:cs typeface="Times New Roman" panose="02020603050405020304" pitchFamily="18" charset="0"/>
              </a:rPr>
              <a:t>(</a:t>
            </a:r>
            <a:r>
              <a:rPr lang="ru-RU" altLang="ru-RU" sz="2400" i="1" dirty="0" smtClean="0">
                <a:solidFill>
                  <a:srgbClr val="002060"/>
                </a:solidFill>
                <a:latin typeface="Georgia" panose="02040502050405020303" pitchFamily="18" charset="0"/>
                <a:cs typeface="Times New Roman" panose="02020603050405020304" pitchFamily="18" charset="0"/>
              </a:rPr>
              <a:t>направлен </a:t>
            </a:r>
            <a:r>
              <a:rPr lang="ru-RU" altLang="ru-RU" sz="2400" i="1" dirty="0">
                <a:solidFill>
                  <a:srgbClr val="002060"/>
                </a:solidFill>
                <a:latin typeface="Georgia" panose="02040502050405020303" pitchFamily="18" charset="0"/>
                <a:cs typeface="Times New Roman" panose="02020603050405020304" pitchFamily="18" charset="0"/>
              </a:rPr>
              <a:t>на физическую активность участников</a:t>
            </a:r>
            <a:r>
              <a:rPr lang="ru-RU" altLang="ru-RU" sz="2400" i="1" dirty="0" smtClean="0">
                <a:solidFill>
                  <a:srgbClr val="002060"/>
                </a:solidFill>
                <a:latin typeface="Georgia" panose="02040502050405020303" pitchFamily="18" charset="0"/>
                <a:cs typeface="Times New Roman" panose="02020603050405020304" pitchFamily="18" charset="0"/>
              </a:rPr>
              <a:t>)</a:t>
            </a:r>
          </a:p>
          <a:p>
            <a:pPr marL="285750" indent="-285750">
              <a:buFont typeface="Wingdings" panose="05000000000000000000" pitchFamily="2" charset="2"/>
              <a:buChar char="Ø"/>
            </a:pPr>
            <a:r>
              <a:rPr lang="ru-RU" altLang="ru-RU" sz="2400" b="1" i="1" dirty="0" smtClean="0">
                <a:solidFill>
                  <a:srgbClr val="002060"/>
                </a:solidFill>
                <a:latin typeface="Georgia" panose="02040502050405020303" pitchFamily="18" charset="0"/>
                <a:cs typeface="Times New Roman" panose="02020603050405020304" pitchFamily="18" charset="0"/>
              </a:rPr>
              <a:t> Логико</a:t>
            </a:r>
            <a:r>
              <a:rPr lang="ru-RU" altLang="ru-RU" sz="2400" b="1" i="1" dirty="0">
                <a:solidFill>
                  <a:srgbClr val="002060"/>
                </a:solidFill>
                <a:latin typeface="Georgia" panose="02040502050405020303" pitchFamily="18" charset="0"/>
                <a:cs typeface="Times New Roman" panose="02020603050405020304" pitchFamily="18" charset="0"/>
              </a:rPr>
              <a:t>-</a:t>
            </a:r>
            <a:r>
              <a:rPr lang="ru-RU" altLang="ru-RU" sz="2400" b="1" i="1" dirty="0" smtClean="0">
                <a:solidFill>
                  <a:srgbClr val="002060"/>
                </a:solidFill>
                <a:latin typeface="Georgia" panose="02040502050405020303" pitchFamily="18" charset="0"/>
                <a:cs typeface="Times New Roman" panose="02020603050405020304" pitchFamily="18" charset="0"/>
              </a:rPr>
              <a:t>психологический</a:t>
            </a:r>
            <a:r>
              <a:rPr lang="ru-RU" altLang="ru-RU" sz="2400" b="1" i="1" dirty="0">
                <a:solidFill>
                  <a:srgbClr val="002060"/>
                </a:solidFill>
                <a:latin typeface="Georgia" panose="02040502050405020303" pitchFamily="18" charset="0"/>
                <a:cs typeface="Times New Roman" panose="02020603050405020304" pitchFamily="18" charset="0"/>
              </a:rPr>
              <a:t> </a:t>
            </a:r>
            <a:r>
              <a:rPr lang="ru-RU" altLang="ru-RU" sz="2400" b="1" i="1" dirty="0" smtClean="0">
                <a:solidFill>
                  <a:srgbClr val="002060"/>
                </a:solidFill>
                <a:latin typeface="Georgia" panose="02040502050405020303" pitchFamily="18" charset="0"/>
                <a:cs typeface="Times New Roman" panose="02020603050405020304" pitchFamily="18" charset="0"/>
              </a:rPr>
              <a:t>тимбилдинг</a:t>
            </a:r>
            <a:r>
              <a:rPr lang="ru-RU" altLang="ru-RU" sz="2400" i="1" dirty="0">
                <a:solidFill>
                  <a:srgbClr val="002060"/>
                </a:solidFill>
                <a:latin typeface="Georgia" panose="02040502050405020303" pitchFamily="18" charset="0"/>
                <a:cs typeface="Times New Roman" panose="02020603050405020304" pitchFamily="18" charset="0"/>
              </a:rPr>
              <a:t> </a:t>
            </a:r>
            <a:endParaRPr lang="ru-RU" altLang="ru-RU" sz="2400" i="1" dirty="0" smtClean="0">
              <a:solidFill>
                <a:srgbClr val="002060"/>
              </a:solidFill>
              <a:latin typeface="Georgia" panose="02040502050405020303" pitchFamily="18" charset="0"/>
              <a:cs typeface="Times New Roman" panose="02020603050405020304" pitchFamily="18" charset="0"/>
            </a:endParaRPr>
          </a:p>
          <a:p>
            <a:pPr marL="285750" indent="-285750">
              <a:buFont typeface="Wingdings" panose="05000000000000000000" pitchFamily="2" charset="2"/>
              <a:buChar char="Ø"/>
            </a:pPr>
            <a:r>
              <a:rPr lang="ru-RU" altLang="ru-RU" sz="2400" i="1" dirty="0" smtClean="0">
                <a:solidFill>
                  <a:srgbClr val="002060"/>
                </a:solidFill>
                <a:latin typeface="Georgia" panose="02040502050405020303" pitchFamily="18" charset="0"/>
                <a:cs typeface="Times New Roman" panose="02020603050405020304" pitchFamily="18" charset="0"/>
              </a:rPr>
              <a:t>(направлен </a:t>
            </a:r>
            <a:r>
              <a:rPr lang="ru-RU" altLang="ru-RU" sz="2400" i="1" dirty="0">
                <a:solidFill>
                  <a:srgbClr val="002060"/>
                </a:solidFill>
                <a:latin typeface="Georgia" panose="02040502050405020303" pitchFamily="18" charset="0"/>
                <a:cs typeface="Times New Roman" panose="02020603050405020304" pitchFamily="18" charset="0"/>
              </a:rPr>
              <a:t>на интеллектуальную активность </a:t>
            </a:r>
            <a:r>
              <a:rPr lang="ru-RU" altLang="ru-RU" sz="2400" i="1" dirty="0" smtClean="0">
                <a:solidFill>
                  <a:srgbClr val="002060"/>
                </a:solidFill>
                <a:latin typeface="Georgia" panose="02040502050405020303" pitchFamily="18" charset="0"/>
                <a:cs typeface="Times New Roman" panose="02020603050405020304" pitchFamily="18" charset="0"/>
              </a:rPr>
              <a:t>участников)</a:t>
            </a:r>
          </a:p>
          <a:p>
            <a:pPr marL="285750" indent="-285750">
              <a:buFont typeface="Wingdings" panose="05000000000000000000" pitchFamily="2" charset="2"/>
              <a:buChar char="Ø"/>
            </a:pPr>
            <a:r>
              <a:rPr lang="ru-RU" altLang="ru-RU" sz="2400" b="1" i="1" dirty="0" smtClean="0">
                <a:solidFill>
                  <a:srgbClr val="002060"/>
                </a:solidFill>
                <a:latin typeface="Georgia" panose="02040502050405020303" pitchFamily="18" charset="0"/>
                <a:cs typeface="Times New Roman" panose="02020603050405020304" pitchFamily="18" charset="0"/>
              </a:rPr>
              <a:t>Творческий</a:t>
            </a:r>
            <a:r>
              <a:rPr lang="ru-RU" altLang="ru-RU" sz="2400" b="1" i="1" dirty="0">
                <a:solidFill>
                  <a:srgbClr val="002060"/>
                </a:solidFill>
                <a:latin typeface="Georgia" panose="02040502050405020303" pitchFamily="18" charset="0"/>
                <a:cs typeface="Times New Roman" panose="02020603050405020304" pitchFamily="18" charset="0"/>
              </a:rPr>
              <a:t> </a:t>
            </a:r>
            <a:r>
              <a:rPr lang="ru-RU" altLang="ru-RU" sz="2400" b="1" i="1" dirty="0" smtClean="0">
                <a:solidFill>
                  <a:srgbClr val="002060"/>
                </a:solidFill>
                <a:latin typeface="Georgia" panose="02040502050405020303" pitchFamily="18" charset="0"/>
                <a:cs typeface="Times New Roman" panose="02020603050405020304" pitchFamily="18" charset="0"/>
              </a:rPr>
              <a:t>тимбилдинг</a:t>
            </a:r>
            <a:r>
              <a:rPr lang="ru-RU" altLang="ru-RU" sz="2400" i="1" dirty="0">
                <a:solidFill>
                  <a:srgbClr val="002060"/>
                </a:solidFill>
                <a:latin typeface="Georgia" panose="02040502050405020303" pitchFamily="18" charset="0"/>
                <a:cs typeface="Times New Roman" panose="02020603050405020304" pitchFamily="18" charset="0"/>
              </a:rPr>
              <a:t> (</a:t>
            </a:r>
            <a:r>
              <a:rPr lang="ru-RU" altLang="ru-RU" sz="2400" i="1" dirty="0" smtClean="0">
                <a:solidFill>
                  <a:srgbClr val="002060"/>
                </a:solidFill>
                <a:latin typeface="Georgia" panose="02040502050405020303" pitchFamily="18" charset="0"/>
                <a:cs typeface="Times New Roman" panose="02020603050405020304" pitchFamily="18" charset="0"/>
              </a:rPr>
              <a:t>направлен </a:t>
            </a:r>
            <a:r>
              <a:rPr lang="ru-RU" altLang="ru-RU" sz="2400" i="1" dirty="0">
                <a:solidFill>
                  <a:srgbClr val="002060"/>
                </a:solidFill>
                <a:latin typeface="Georgia" panose="02040502050405020303" pitchFamily="18" charset="0"/>
                <a:cs typeface="Times New Roman" panose="02020603050405020304" pitchFamily="18" charset="0"/>
              </a:rPr>
              <a:t>на эмоциональную активность участников).</a:t>
            </a:r>
          </a:p>
        </p:txBody>
      </p:sp>
      <p:sp>
        <p:nvSpPr>
          <p:cNvPr id="6" name="TextBox 5"/>
          <p:cNvSpPr txBox="1"/>
          <p:nvPr/>
        </p:nvSpPr>
        <p:spPr>
          <a:xfrm>
            <a:off x="4296229" y="827314"/>
            <a:ext cx="4482317" cy="584775"/>
          </a:xfrm>
          <a:prstGeom prst="rect">
            <a:avLst/>
          </a:prstGeom>
          <a:noFill/>
        </p:spPr>
        <p:txBody>
          <a:bodyPr wrap="none" rtlCol="0">
            <a:spAutoFit/>
          </a:bodyPr>
          <a:lstStyle/>
          <a:p>
            <a:r>
              <a:rPr lang="ru-RU" sz="3200" b="1" dirty="0" smtClean="0">
                <a:solidFill>
                  <a:srgbClr val="FF0000"/>
                </a:solidFill>
                <a:latin typeface="Georgia" panose="02040502050405020303" pitchFamily="18" charset="0"/>
              </a:rPr>
              <a:t>Виды тимбилдинга</a:t>
            </a:r>
            <a:endParaRPr lang="ru-RU" sz="3200" b="1" dirty="0">
              <a:solidFill>
                <a:srgbClr val="FF0000"/>
              </a:solidFill>
              <a:latin typeface="Georgia" panose="02040502050405020303"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114" y="1689521"/>
            <a:ext cx="3820886" cy="3820886"/>
          </a:xfrm>
          <a:prstGeom prst="rect">
            <a:avLst/>
          </a:prstGeom>
        </p:spPr>
      </p:pic>
    </p:spTree>
    <p:extLst>
      <p:ext uri="{BB962C8B-B14F-4D97-AF65-F5344CB8AC3E}">
        <p14:creationId xmlns:p14="http://schemas.microsoft.com/office/powerpoint/2010/main" val="33813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06399" y="1368546"/>
            <a:ext cx="9985829" cy="830997"/>
          </a:xfrm>
          <a:prstGeom prst="rect">
            <a:avLst/>
          </a:prstGeom>
        </p:spPr>
        <p:txBody>
          <a:bodyPr wrap="square">
            <a:spAutoFit/>
          </a:bodyPr>
          <a:lstStyle/>
          <a:p>
            <a:pPr marL="285750" indent="-285750" algn="ctr">
              <a:buFont typeface="Wingdings" panose="05000000000000000000" pitchFamily="2" charset="2"/>
              <a:buChar char="Ø"/>
            </a:pPr>
            <a:r>
              <a:rPr lang="ru-RU" altLang="ru-RU" sz="2400" b="1" i="1" dirty="0">
                <a:solidFill>
                  <a:srgbClr val="002060"/>
                </a:solidFill>
                <a:latin typeface="Georgia" panose="02040502050405020303" pitchFamily="18" charset="0"/>
                <a:cs typeface="Times New Roman" panose="02020603050405020304" pitchFamily="18" charset="0"/>
              </a:rPr>
              <a:t>формирование умения </a:t>
            </a:r>
            <a:r>
              <a:rPr lang="ru-RU" altLang="ru-RU" sz="2400" b="1" i="1" dirty="0" smtClean="0">
                <a:solidFill>
                  <a:srgbClr val="002060"/>
                </a:solidFill>
                <a:latin typeface="Georgia" panose="02040502050405020303" pitchFamily="18" charset="0"/>
                <a:cs typeface="Times New Roman" panose="02020603050405020304" pitchFamily="18" charset="0"/>
              </a:rPr>
              <a:t>работать </a:t>
            </a:r>
            <a:r>
              <a:rPr lang="ru-RU" altLang="ru-RU" sz="2400" b="1" i="1" dirty="0">
                <a:solidFill>
                  <a:srgbClr val="002060"/>
                </a:solidFill>
                <a:latin typeface="Georgia" panose="02040502050405020303" pitchFamily="18" charset="0"/>
                <a:cs typeface="Times New Roman" panose="02020603050405020304" pitchFamily="18" charset="0"/>
              </a:rPr>
              <a:t>в команде, </a:t>
            </a:r>
            <a:r>
              <a:rPr lang="ru-RU" altLang="ru-RU" sz="2400" b="1" i="1" dirty="0" smtClean="0">
                <a:solidFill>
                  <a:srgbClr val="002060"/>
                </a:solidFill>
                <a:latin typeface="Georgia" panose="02040502050405020303" pitchFamily="18" charset="0"/>
                <a:cs typeface="Times New Roman" panose="02020603050405020304" pitchFamily="18" charset="0"/>
              </a:rPr>
              <a:t>посредством использования элементов </a:t>
            </a:r>
            <a:r>
              <a:rPr lang="ru-RU" altLang="ru-RU" sz="2400" b="1" i="1" dirty="0">
                <a:solidFill>
                  <a:srgbClr val="002060"/>
                </a:solidFill>
                <a:latin typeface="Georgia" panose="02040502050405020303" pitchFamily="18" charset="0"/>
                <a:cs typeface="Times New Roman" panose="02020603050405020304" pitchFamily="18" charset="0"/>
              </a:rPr>
              <a:t>тимбилдинга.</a:t>
            </a:r>
          </a:p>
        </p:txBody>
      </p:sp>
      <p:sp>
        <p:nvSpPr>
          <p:cNvPr id="6" name="TextBox 5"/>
          <p:cNvSpPr txBox="1"/>
          <p:nvPr/>
        </p:nvSpPr>
        <p:spPr>
          <a:xfrm>
            <a:off x="406400" y="783771"/>
            <a:ext cx="10858731"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Цель спортивного тимбилдинга:</a:t>
            </a:r>
            <a:endParaRPr lang="ru-RU" sz="3200" b="1" dirty="0">
              <a:solidFill>
                <a:srgbClr val="FF0000"/>
              </a:solidFill>
              <a:latin typeface="Georgia" panose="02040502050405020303" pitchFamily="18" charset="0"/>
            </a:endParaRPr>
          </a:p>
        </p:txBody>
      </p:sp>
      <p:sp>
        <p:nvSpPr>
          <p:cNvPr id="7" name="TextBox 6"/>
          <p:cNvSpPr txBox="1"/>
          <p:nvPr/>
        </p:nvSpPr>
        <p:spPr>
          <a:xfrm>
            <a:off x="624114" y="3110261"/>
            <a:ext cx="11132457" cy="3785652"/>
          </a:xfrm>
          <a:prstGeom prst="rect">
            <a:avLst/>
          </a:prstGeom>
          <a:noFill/>
        </p:spPr>
        <p:txBody>
          <a:bodyPr wrap="square" rtlCol="0">
            <a:spAutoFit/>
          </a:bodyPr>
          <a:lstStyle/>
          <a:p>
            <a:pPr marL="342900" indent="-342900">
              <a:buFont typeface="Wingdings" panose="05000000000000000000" pitchFamily="2" charset="2"/>
              <a:buChar char="Ø"/>
            </a:pPr>
            <a:r>
              <a:rPr lang="ru-RU" sz="2400" b="1" i="1" dirty="0" smtClean="0">
                <a:solidFill>
                  <a:srgbClr val="002060"/>
                </a:solidFill>
                <a:latin typeface="Georgia" panose="02040502050405020303" pitchFamily="18" charset="0"/>
              </a:rPr>
              <a:t>Формировать готовность к совместной деятельности со сверстниками;</a:t>
            </a:r>
          </a:p>
          <a:p>
            <a:pPr marL="342900" indent="-342900">
              <a:buFont typeface="Wingdings" panose="05000000000000000000" pitchFamily="2" charset="2"/>
              <a:buChar char="Ø"/>
            </a:pPr>
            <a:r>
              <a:rPr lang="ru-RU" sz="2400" b="1" i="1" dirty="0" smtClean="0">
                <a:solidFill>
                  <a:srgbClr val="002060"/>
                </a:solidFill>
                <a:latin typeface="Georgia" panose="02040502050405020303" pitchFamily="18" charset="0"/>
              </a:rPr>
              <a:t>Учить взаимодействию друг с другом, внимательно слушать и слышать других;</a:t>
            </a:r>
          </a:p>
          <a:p>
            <a:pPr marL="342900" indent="-342900">
              <a:buFont typeface="Wingdings" panose="05000000000000000000" pitchFamily="2" charset="2"/>
              <a:buChar char="Ø"/>
            </a:pPr>
            <a:r>
              <a:rPr lang="ru-RU" sz="2400" b="1" i="1" dirty="0" smtClean="0">
                <a:solidFill>
                  <a:srgbClr val="002060"/>
                </a:solidFill>
                <a:latin typeface="Georgia" panose="02040502050405020303" pitchFamily="18" charset="0"/>
              </a:rPr>
              <a:t>Использовать упражнения и игры на </a:t>
            </a:r>
            <a:r>
              <a:rPr lang="ru-RU" sz="2400" b="1" i="1" dirty="0" err="1" smtClean="0">
                <a:solidFill>
                  <a:srgbClr val="002060"/>
                </a:solidFill>
                <a:latin typeface="Georgia" panose="02040502050405020303" pitchFamily="18" charset="0"/>
              </a:rPr>
              <a:t>командообразование</a:t>
            </a:r>
            <a:r>
              <a:rPr lang="ru-RU" sz="2400" b="1" i="1" dirty="0" smtClean="0">
                <a:solidFill>
                  <a:srgbClr val="002060"/>
                </a:solidFill>
                <a:latin typeface="Georgia" panose="02040502050405020303" pitchFamily="18" charset="0"/>
              </a:rPr>
              <a:t> для повышения интереса детей к двигательной активности и развитие физических качеств;</a:t>
            </a:r>
          </a:p>
          <a:p>
            <a:pPr marL="342900" indent="-342900">
              <a:buFont typeface="Wingdings" panose="05000000000000000000" pitchFamily="2" charset="2"/>
              <a:buChar char="Ø"/>
            </a:pPr>
            <a:r>
              <a:rPr lang="ru-RU" sz="2400" b="1" i="1" dirty="0" smtClean="0">
                <a:solidFill>
                  <a:srgbClr val="002060"/>
                </a:solidFill>
                <a:latin typeface="Georgia" panose="02040502050405020303" pitchFamily="18" charset="0"/>
              </a:rPr>
              <a:t>Развивать целенаправленность и </a:t>
            </a:r>
            <a:r>
              <a:rPr lang="ru-RU" sz="2400" b="1" i="1" dirty="0" err="1" smtClean="0">
                <a:solidFill>
                  <a:srgbClr val="002060"/>
                </a:solidFill>
                <a:latin typeface="Georgia" panose="02040502050405020303" pitchFamily="18" charset="0"/>
              </a:rPr>
              <a:t>саморегуляцию</a:t>
            </a:r>
            <a:r>
              <a:rPr lang="ru-RU" sz="2400" b="1" i="1" dirty="0" smtClean="0">
                <a:solidFill>
                  <a:srgbClr val="002060"/>
                </a:solidFill>
                <a:latin typeface="Georgia" panose="02040502050405020303" pitchFamily="18" charset="0"/>
              </a:rPr>
              <a:t> в двигательной сфере</a:t>
            </a:r>
          </a:p>
          <a:p>
            <a:pPr marL="342900" indent="-342900">
              <a:buFont typeface="Wingdings" panose="05000000000000000000" pitchFamily="2" charset="2"/>
              <a:buChar char="Ø"/>
            </a:pPr>
            <a:endParaRPr lang="ru-RU" sz="2400" b="1" i="1" dirty="0">
              <a:solidFill>
                <a:srgbClr val="002060"/>
              </a:solidFill>
              <a:latin typeface="Georgia" panose="02040502050405020303" pitchFamily="18" charset="0"/>
            </a:endParaRPr>
          </a:p>
        </p:txBody>
      </p:sp>
      <p:sp>
        <p:nvSpPr>
          <p:cNvPr id="8" name="TextBox 7"/>
          <p:cNvSpPr txBox="1"/>
          <p:nvPr/>
        </p:nvSpPr>
        <p:spPr>
          <a:xfrm>
            <a:off x="435429" y="2525486"/>
            <a:ext cx="2331928"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Задачи:</a:t>
            </a:r>
            <a:endParaRPr lang="ru-RU" sz="32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88813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075542" y="624114"/>
            <a:ext cx="8287657"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rPr>
              <a:t>Почему тимбилдинг так необходим?</a:t>
            </a:r>
            <a:endParaRPr lang="ru-RU" sz="3200" b="1" dirty="0">
              <a:solidFill>
                <a:srgbClr val="FF0000"/>
              </a:solidFill>
              <a:latin typeface="Georgia" panose="02040502050405020303" pitchFamily="18" charset="0"/>
            </a:endParaRPr>
          </a:p>
        </p:txBody>
      </p:sp>
      <p:sp>
        <p:nvSpPr>
          <p:cNvPr id="8" name="Прямоугольник 7"/>
          <p:cNvSpPr/>
          <p:nvPr/>
        </p:nvSpPr>
        <p:spPr>
          <a:xfrm>
            <a:off x="595745" y="1122364"/>
            <a:ext cx="10652826" cy="5903740"/>
          </a:xfrm>
          <a:prstGeom prst="rect">
            <a:avLst/>
          </a:prstGeom>
        </p:spPr>
        <p:txBody>
          <a:bodyPr wrap="square">
            <a:spAutoFit/>
          </a:bodyPr>
          <a:lstStyle/>
          <a:p>
            <a:pPr marL="342900" lvl="0" indent="-342900">
              <a:lnSpc>
                <a:spcPct val="107000"/>
              </a:lnSpc>
              <a:spcAft>
                <a:spcPts val="0"/>
              </a:spcAft>
              <a:buFont typeface="Symbol" panose="05050102010706020507" pitchFamily="18" charset="2"/>
              <a:buBlip>
                <a:blip r:embed="rId3"/>
              </a:buBlip>
            </a:pPr>
            <a:r>
              <a:rPr lang="ru-RU" sz="20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 помощью тимбилдинга ребенок сможет избежать трудностей в общении и даст надежный фундамент для успешной реализации себя в будущем.</a:t>
            </a:r>
            <a:endParaRPr lang="ru-RU" sz="2000" b="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3"/>
              </a:buBlip>
            </a:pPr>
            <a:r>
              <a:rPr lang="ru-RU" sz="20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Детский тимбилдинг – это активный отдых, мероприятие, игра способствующие развитию способности чувствовать себя уверенным, неразрывным звеном одной команды.</a:t>
            </a:r>
            <a:endParaRPr lang="ru-RU" sz="2000" b="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3"/>
              </a:buBlip>
            </a:pPr>
            <a:r>
              <a:rPr lang="ru-RU" sz="20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 помощью модулирования ситуации все члены одной команды нарабатывают полезные навыки для совместного достижения цели, взаимной помощи друг другу, обретают удовлетворение от активного обмена эмоциями, побеждая скрытые комплексы.</a:t>
            </a:r>
            <a:endParaRPr lang="ru-RU" sz="2000" b="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3"/>
              </a:buBlip>
            </a:pPr>
            <a:r>
              <a:rPr lang="ru-RU" sz="20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Руководство опытного педагога направляет общение в необходимое русло. Ребенок при этом получает те драгоценные качества, которые ему пригодятся в дальнейшей взрослой жизни.</a:t>
            </a:r>
            <a:endParaRPr lang="ru-RU" sz="2000" b="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3"/>
              </a:buBlip>
            </a:pPr>
            <a:r>
              <a:rPr lang="ru-RU" sz="20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Ребенок в процессе игры становится целеустремленным, уверенным и предсказуемым. А самое главное, он на практике с юного возраста осваивает и учится владеть в совершенстве искусством общения, нарабатывает определенные человеческие  и деловые качества.</a:t>
            </a:r>
            <a:endParaRPr lang="ru-RU" sz="20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39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2757714" y="449943"/>
            <a:ext cx="6371772" cy="584775"/>
          </a:xfrm>
          <a:prstGeom prst="rect">
            <a:avLst/>
          </a:prstGeom>
        </p:spPr>
        <p:txBody>
          <a:bodyPr wrap="square">
            <a:spAutoFit/>
          </a:bodyPr>
          <a:lstStyle/>
          <a:p>
            <a:r>
              <a:rPr lang="ru-RU" sz="3200" b="1" dirty="0" smtClean="0">
                <a:solidFill>
                  <a:srgbClr val="FF0000"/>
                </a:solidFill>
                <a:latin typeface="Georgia" panose="02040502050405020303" pitchFamily="18" charset="0"/>
              </a:rPr>
              <a:t>Организация  тимбилдинга </a:t>
            </a:r>
            <a:endParaRPr lang="ru-RU" sz="3200" b="1" dirty="0">
              <a:solidFill>
                <a:srgbClr val="FF0000"/>
              </a:solidFill>
              <a:latin typeface="Georgia" panose="02040502050405020303" pitchFamily="18" charset="0"/>
            </a:endParaRPr>
          </a:p>
        </p:txBody>
      </p:sp>
      <p:sp>
        <p:nvSpPr>
          <p:cNvPr id="6" name="Прямоугольник 5"/>
          <p:cNvSpPr/>
          <p:nvPr/>
        </p:nvSpPr>
        <p:spPr>
          <a:xfrm>
            <a:off x="290286" y="1857829"/>
            <a:ext cx="4673600" cy="3477875"/>
          </a:xfrm>
          <a:prstGeom prst="rect">
            <a:avLst/>
          </a:prstGeom>
        </p:spPr>
        <p:txBody>
          <a:bodyPr wrap="square">
            <a:spAutoFit/>
          </a:bodyPr>
          <a:lstStyle/>
          <a:p>
            <a:r>
              <a:rPr lang="ru-RU" sz="2800" b="1" dirty="0" smtClean="0">
                <a:solidFill>
                  <a:srgbClr val="FF0000"/>
                </a:solidFill>
                <a:latin typeface="Georgia" panose="02040502050405020303" pitchFamily="18" charset="0"/>
              </a:rPr>
              <a:t>Перетягивание каната</a:t>
            </a:r>
          </a:p>
          <a:p>
            <a:r>
              <a:rPr lang="ru-RU" sz="2400" b="1" dirty="0" smtClean="0">
                <a:solidFill>
                  <a:srgbClr val="002060"/>
                </a:solidFill>
                <a:latin typeface="Georgia" panose="02040502050405020303" pitchFamily="18" charset="0"/>
              </a:rPr>
              <a:t>Очень сплачивают детей (да и взрослых тоже) совместные физические усилия – так что перетягивание каната будет пользоваться успехом у любого возраста.</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187" y="5072885"/>
            <a:ext cx="3917554" cy="159764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403" y="1122364"/>
            <a:ext cx="6299004" cy="4724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8890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232229" y="1016706"/>
            <a:ext cx="5297713" cy="4708981"/>
          </a:xfrm>
          <a:prstGeom prst="rect">
            <a:avLst/>
          </a:prstGeom>
        </p:spPr>
        <p:txBody>
          <a:bodyPr wrap="square">
            <a:spAutoFit/>
          </a:bodyPr>
          <a:lstStyle/>
          <a:p>
            <a:r>
              <a:rPr lang="ru-RU" sz="2000" b="1" dirty="0">
                <a:solidFill>
                  <a:srgbClr val="002060"/>
                </a:solidFill>
                <a:latin typeface="Georgia" panose="02040502050405020303" pitchFamily="18" charset="0"/>
              </a:rPr>
              <a:t>Хороши также всевозможные задания, выполнять которые приходится в тесном контакте друг с другом. Все встают и выстраиваются в затылок в один большой круг. Дальше надо встать как можно плотнее друг к другу, сделав круг более узким. Затем наступает главная и самая трудная часть. Попробуйте все одновременно согнуть ноги и присесть друг к другу на колени. Если получилось, рано радоваться! Теперь постарайтесь удерживаться в таком положении и еще вытянуть руки в стороны.</a:t>
            </a:r>
          </a:p>
        </p:txBody>
      </p:sp>
      <p:sp>
        <p:nvSpPr>
          <p:cNvPr id="6" name="Прямоугольник 5"/>
          <p:cNvSpPr/>
          <p:nvPr/>
        </p:nvSpPr>
        <p:spPr>
          <a:xfrm>
            <a:off x="3918857" y="246743"/>
            <a:ext cx="4339771" cy="523220"/>
          </a:xfrm>
          <a:prstGeom prst="rect">
            <a:avLst/>
          </a:prstGeom>
        </p:spPr>
        <p:txBody>
          <a:bodyPr wrap="square">
            <a:spAutoFit/>
          </a:bodyPr>
          <a:lstStyle/>
          <a:p>
            <a:r>
              <a:rPr lang="ru-RU" sz="2800" b="1" dirty="0" smtClean="0">
                <a:solidFill>
                  <a:srgbClr val="FF0000"/>
                </a:solidFill>
                <a:latin typeface="Georgia" panose="02040502050405020303" pitchFamily="18" charset="0"/>
              </a:rPr>
              <a:t>«Надежные друзья»</a:t>
            </a:r>
            <a:endParaRPr lang="ru-RU" sz="2800" b="1" dirty="0">
              <a:solidFill>
                <a:srgbClr val="FF0000"/>
              </a:solidFill>
              <a:latin typeface="Georgia" panose="02040502050405020303"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5" y="4951950"/>
            <a:ext cx="3308249" cy="18961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3974" y="3378165"/>
            <a:ext cx="4633146" cy="347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942" y="745711"/>
            <a:ext cx="4292931" cy="321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3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056" y="929478"/>
            <a:ext cx="4757309" cy="356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3449779"/>
            <a:ext cx="4378039" cy="328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124691" y="277091"/>
            <a:ext cx="4059383" cy="6463308"/>
          </a:xfrm>
          <a:prstGeom prst="rect">
            <a:avLst/>
          </a:prstGeom>
        </p:spPr>
        <p:txBody>
          <a:bodyPr wrap="square">
            <a:spAutoFit/>
          </a:bodyPr>
          <a:lstStyle/>
          <a:p>
            <a:pPr>
              <a:spcAft>
                <a:spcPts val="0"/>
              </a:spcAft>
            </a:pPr>
            <a:r>
              <a:rPr lang="ru-RU" b="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Детям предлагается разделиться на две команды. Участники должны выбрать, какую часть тела слона будет изображать каждый так, чтобы они были единое целое. </a:t>
            </a: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К</a:t>
            </a:r>
            <a:r>
              <a:rPr lang="ru-RU" b="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то-то </a:t>
            </a: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будет головой, с двух сторон которой висят уши, впереди головы — хобот, после головы — кто-то будет телом слона, потом 4 ноги и хвост. </a:t>
            </a:r>
          </a:p>
          <a:p>
            <a:pPr>
              <a:spcAft>
                <a:spcPts val="0"/>
              </a:spcAft>
            </a:pPr>
            <a:r>
              <a:rPr lang="ru-RU"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Педагог просит </a:t>
            </a:r>
            <a:r>
              <a:rPr lang="ru-RU"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пройтись слона по </a:t>
            </a:r>
            <a:r>
              <a:rPr lang="ru-RU"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залу </a:t>
            </a:r>
            <a:r>
              <a:rPr lang="ru-RU"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(ребята должны передвигаться, сохраняя последовательность, прижавшись друг к другу), потом преодолеть какие-нибудь препятствия и проделать простые трюки. Поздороваться (качая головой), танцуя, приседать и кружиться и т.д.</a:t>
            </a:r>
            <a:endParaRPr lang="ru-RU"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5583384" y="277091"/>
            <a:ext cx="1911925" cy="584775"/>
          </a:xfrm>
          <a:prstGeom prst="rect">
            <a:avLst/>
          </a:prstGeom>
          <a:noFill/>
        </p:spPr>
        <p:txBody>
          <a:bodyPr wrap="square" rtlCol="0">
            <a:spAutoFit/>
          </a:bodyPr>
          <a:lstStyle/>
          <a:p>
            <a:r>
              <a:rPr lang="ru-RU" sz="3200" b="1" dirty="0" smtClean="0">
                <a:solidFill>
                  <a:srgbClr val="FF0000"/>
                </a:solidFill>
                <a:latin typeface="Georgia" panose="02040502050405020303" pitchFamily="18" charset="0"/>
                <a:cs typeface="Times New Roman" panose="02020603050405020304" pitchFamily="18" charset="0"/>
              </a:rPr>
              <a:t>«Слон»</a:t>
            </a:r>
            <a:endParaRPr lang="ru-RU" sz="3200" b="1" dirty="0">
              <a:solidFill>
                <a:srgbClr val="FF0000"/>
              </a:solidFill>
              <a:latin typeface="Georgia" panose="02040502050405020303" pitchFamily="18" charset="0"/>
              <a:cs typeface="Times New Roman" panose="02020603050405020304" pitchFamily="18" charset="0"/>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5622" y="892390"/>
            <a:ext cx="1914378" cy="1914378"/>
          </a:xfrm>
          <a:prstGeom prst="rect">
            <a:avLst/>
          </a:prstGeom>
        </p:spPr>
      </p:pic>
    </p:spTree>
    <p:extLst>
      <p:ext uri="{BB962C8B-B14F-4D97-AF65-F5344CB8AC3E}">
        <p14:creationId xmlns:p14="http://schemas.microsoft.com/office/powerpoint/2010/main" val="274923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585029" y="203200"/>
            <a:ext cx="6386285" cy="523220"/>
          </a:xfrm>
          <a:prstGeom prst="rect">
            <a:avLst/>
          </a:prstGeom>
        </p:spPr>
        <p:txBody>
          <a:bodyPr wrap="square">
            <a:spAutoFit/>
          </a:bodyPr>
          <a:lstStyle/>
          <a:p>
            <a:r>
              <a:rPr lang="ru-RU" sz="2800" b="1" dirty="0" smtClean="0">
                <a:solidFill>
                  <a:srgbClr val="FF0000"/>
                </a:solidFill>
                <a:latin typeface="Georgia" panose="02040502050405020303" pitchFamily="18" charset="0"/>
              </a:rPr>
              <a:t>«Ковер самолет» или «Плот»</a:t>
            </a:r>
            <a:endParaRPr lang="ru-RU" sz="2800" dirty="0">
              <a:solidFill>
                <a:srgbClr val="FF0000"/>
              </a:solidFill>
              <a:latin typeface="Georgia" panose="02040502050405020303" pitchFamily="18" charset="0"/>
            </a:endParaRPr>
          </a:p>
        </p:txBody>
      </p:sp>
      <p:sp>
        <p:nvSpPr>
          <p:cNvPr id="6" name="Прямоугольник 5"/>
          <p:cNvSpPr/>
          <p:nvPr/>
        </p:nvSpPr>
        <p:spPr>
          <a:xfrm>
            <a:off x="174172" y="1030288"/>
            <a:ext cx="3599542" cy="1631216"/>
          </a:xfrm>
          <a:prstGeom prst="rect">
            <a:avLst/>
          </a:prstGeom>
        </p:spPr>
        <p:txBody>
          <a:bodyPr wrap="square">
            <a:spAutoFit/>
          </a:bodyPr>
          <a:lstStyle/>
          <a:p>
            <a:r>
              <a:rPr lang="ru-RU" sz="2000" b="1" dirty="0" smtClean="0">
                <a:solidFill>
                  <a:srgbClr val="002060"/>
                </a:solidFill>
                <a:latin typeface="Georgia" panose="02040502050405020303" pitchFamily="18" charset="0"/>
              </a:rPr>
              <a:t>Команде необходимо переправиться по определенному маршруту, используя два «ковра-самолета»</a:t>
            </a:r>
            <a:endParaRPr lang="ru-RU" sz="2000" b="1" dirty="0">
              <a:solidFill>
                <a:srgbClr val="002060"/>
              </a:solidFill>
              <a:latin typeface="Georgia" panose="02040502050405020303"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72" y="2784192"/>
            <a:ext cx="5375564" cy="4031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7250" y="889111"/>
            <a:ext cx="4478589" cy="3358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flipH="1">
            <a:off x="9847942" y="2216727"/>
            <a:ext cx="1997694" cy="2031325"/>
          </a:xfrm>
          <a:prstGeom prst="rect">
            <a:avLst/>
          </a:prstGeom>
        </p:spPr>
        <p:txBody>
          <a:bodyPr wrap="square">
            <a:spAutoFit/>
          </a:bodyPr>
          <a:lstStyle/>
          <a:p>
            <a:pPr>
              <a:spcAft>
                <a:spcPts val="0"/>
              </a:spcAft>
            </a:pP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По плоту они идут, не боясь, что упадут.</a:t>
            </a:r>
          </a:p>
          <a:p>
            <a:pPr>
              <a:spcAft>
                <a:spcPts val="0"/>
              </a:spcAft>
            </a:pPr>
            <a:r>
              <a:rPr lang="ru-RU"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Без страховки не сорвутся, и до берега дойдут.</a:t>
            </a:r>
            <a:endParaRPr lang="ru-RU"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0908" y="3892734"/>
            <a:ext cx="3100661" cy="2965265"/>
          </a:xfrm>
          <a:prstGeom prst="rect">
            <a:avLst/>
          </a:prstGeom>
        </p:spPr>
      </p:pic>
    </p:spTree>
    <p:extLst>
      <p:ext uri="{BB962C8B-B14F-4D97-AF65-F5344CB8AC3E}">
        <p14:creationId xmlns:p14="http://schemas.microsoft.com/office/powerpoint/2010/main" val="19042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825</Words>
  <Application>Microsoft Office PowerPoint</Application>
  <PresentationFormat>Широкоэкранный</PresentationFormat>
  <Paragraphs>58</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Georgia</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24</cp:revision>
  <dcterms:created xsi:type="dcterms:W3CDTF">2022-04-16T16:59:45Z</dcterms:created>
  <dcterms:modified xsi:type="dcterms:W3CDTF">2022-04-28T17:34:23Z</dcterms:modified>
</cp:coreProperties>
</file>