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3" r:id="rId4"/>
    <p:sldId id="274" r:id="rId5"/>
    <p:sldId id="259" r:id="rId6"/>
    <p:sldId id="260" r:id="rId7"/>
    <p:sldId id="264" r:id="rId8"/>
    <p:sldId id="262" r:id="rId9"/>
    <p:sldId id="263" r:id="rId10"/>
    <p:sldId id="272"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5/19/2017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7" Type="http://schemas.openxmlformats.org/officeDocument/2006/relationships/image" Target="../media/image34.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5.gif"/></Relationships>
</file>

<file path=ppt/slides/_rels/slide8.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png"/><Relationship Id="rId7"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Татьяна\Pictures\мои шаблоны\imagesCAAQTDTT.jpg"/>
          <p:cNvPicPr>
            <a:picLocks noChangeAspect="1" noChangeArrowheads="1"/>
          </p:cNvPicPr>
          <p:nvPr/>
        </p:nvPicPr>
        <p:blipFill>
          <a:blip r:embed="rId2"/>
          <a:srcRect/>
          <a:stretch>
            <a:fillRect/>
          </a:stretch>
        </p:blipFill>
        <p:spPr bwMode="auto">
          <a:xfrm>
            <a:off x="0" y="0"/>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600200" y="228600"/>
            <a:ext cx="7543800" cy="2123658"/>
          </a:xfrm>
          <a:prstGeom prst="rect">
            <a:avLst/>
          </a:prstGeom>
          <a:noFill/>
        </p:spPr>
        <p:txBody>
          <a:bodyPr wrap="square" rtlCol="0">
            <a:spAutoFit/>
          </a:bodyPr>
          <a:lstStyle/>
          <a:p>
            <a:pPr algn="ctr"/>
            <a:r>
              <a:rPr lang="ru-RU" sz="6000" b="1" dirty="0" smtClean="0">
                <a:solidFill>
                  <a:srgbClr val="FFFF00"/>
                </a:solidFill>
              </a:rPr>
              <a:t>А</a:t>
            </a:r>
            <a:r>
              <a:rPr lang="ru-RU" sz="6000" b="1" dirty="0" smtClean="0">
                <a:solidFill>
                  <a:srgbClr val="C00000"/>
                </a:solidFill>
              </a:rPr>
              <a:t>й</a:t>
            </a:r>
            <a:r>
              <a:rPr lang="ru-RU" sz="6000" b="1" dirty="0" smtClean="0">
                <a:solidFill>
                  <a:srgbClr val="00B050"/>
                </a:solidFill>
              </a:rPr>
              <a:t>р</a:t>
            </a:r>
            <a:r>
              <a:rPr lang="ru-RU" sz="6000" b="1" dirty="0" smtClean="0">
                <a:solidFill>
                  <a:srgbClr val="002060"/>
                </a:solidFill>
              </a:rPr>
              <a:t>и</a:t>
            </a:r>
            <a:r>
              <a:rPr lang="ru-RU" sz="6000" b="1" dirty="0" smtClean="0">
                <a:solidFill>
                  <a:srgbClr val="FFFF00"/>
                </a:solidFill>
              </a:rPr>
              <a:t>с </a:t>
            </a:r>
            <a:r>
              <a:rPr lang="ru-RU" sz="6000" b="1" dirty="0" smtClean="0">
                <a:solidFill>
                  <a:srgbClr val="FFFF00"/>
                </a:solidFill>
              </a:rPr>
              <a:t>– </a:t>
            </a:r>
            <a:r>
              <a:rPr lang="ru-RU" sz="6000" b="1" dirty="0" err="1" smtClean="0">
                <a:solidFill>
                  <a:srgbClr val="C00000"/>
                </a:solidFill>
              </a:rPr>
              <a:t>ф</a:t>
            </a:r>
            <a:r>
              <a:rPr lang="ru-RU" sz="6000" b="1" dirty="0" err="1" smtClean="0">
                <a:solidFill>
                  <a:schemeClr val="bg1"/>
                </a:solidFill>
              </a:rPr>
              <a:t>о</a:t>
            </a:r>
            <a:r>
              <a:rPr lang="ru-RU" sz="6000" b="1" dirty="0" err="1" smtClean="0">
                <a:solidFill>
                  <a:srgbClr val="00B0F0"/>
                </a:solidFill>
              </a:rPr>
              <a:t>л</a:t>
            </a:r>
            <a:r>
              <a:rPr lang="ru-RU" sz="6000" b="1" dirty="0" err="1" smtClean="0">
                <a:solidFill>
                  <a:srgbClr val="FFFF00"/>
                </a:solidFill>
              </a:rPr>
              <a:t>д</a:t>
            </a:r>
            <a:r>
              <a:rPr lang="ru-RU" sz="6000" b="1" dirty="0" err="1" smtClean="0">
                <a:solidFill>
                  <a:srgbClr val="002060"/>
                </a:solidFill>
              </a:rPr>
              <a:t>и</a:t>
            </a:r>
            <a:r>
              <a:rPr lang="ru-RU" sz="6000" b="1" dirty="0" err="1" smtClean="0">
                <a:solidFill>
                  <a:srgbClr val="C00000"/>
                </a:solidFill>
              </a:rPr>
              <a:t>н</a:t>
            </a:r>
            <a:r>
              <a:rPr lang="ru-RU" sz="6000" b="1" dirty="0" err="1" smtClean="0">
                <a:solidFill>
                  <a:srgbClr val="FFFF00"/>
                </a:solidFill>
              </a:rPr>
              <a:t>г</a:t>
            </a:r>
            <a:endParaRPr lang="ru-RU" sz="6000" b="1" dirty="0" smtClean="0">
              <a:solidFill>
                <a:srgbClr val="FFFF00"/>
              </a:solidFill>
            </a:endParaRPr>
          </a:p>
          <a:p>
            <a:pPr algn="ctr"/>
            <a:r>
              <a:rPr lang="ru-RU" sz="3600" b="1" dirty="0" smtClean="0">
                <a:solidFill>
                  <a:srgbClr val="FFFF00"/>
                </a:solidFill>
              </a:rPr>
              <a:t>Радужное </a:t>
            </a:r>
            <a:r>
              <a:rPr lang="ru-RU" sz="3600" b="1" dirty="0" smtClean="0">
                <a:solidFill>
                  <a:srgbClr val="FFFF00"/>
                </a:solidFill>
              </a:rPr>
              <a:t>складывание </a:t>
            </a:r>
          </a:p>
          <a:p>
            <a:pPr algn="ctr"/>
            <a:r>
              <a:rPr lang="ru-RU" sz="3600" b="1" dirty="0" smtClean="0">
                <a:solidFill>
                  <a:srgbClr val="FFFF00"/>
                </a:solidFill>
              </a:rPr>
              <a:t>мастер - класс</a:t>
            </a:r>
            <a:endParaRPr lang="ru-RU" sz="3600" b="1" dirty="0" smtClean="0">
              <a:solidFill>
                <a:srgbClr val="FFFF00"/>
              </a:solidFill>
            </a:endParaRPr>
          </a:p>
        </p:txBody>
      </p:sp>
      <p:pic>
        <p:nvPicPr>
          <p:cNvPr id="4" name="Picture 2" descr="http://henddecor.ru/wp-content/uploads/2011/05/1712398_003iris-circle-f-281x30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71600" y="3962400"/>
            <a:ext cx="2376855" cy="2695800"/>
          </a:xfrm>
          <a:prstGeom prst="rect">
            <a:avLst/>
          </a:prstGeom>
          <a:noFill/>
          <a:ln w="57150">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5" name="Picture 8" descr="http://usercontent1.hubimg.com/10177926_f260.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67200" y="3886200"/>
            <a:ext cx="2145001" cy="2772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1" descr="http://stranamasterov.ru/files/imagecache/orig_with_logo2/images/technic/iris-leaf/PICT9172.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858000" y="3886200"/>
            <a:ext cx="1975550" cy="2743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025000" y="1900297"/>
            <a:ext cx="6629400" cy="1877437"/>
          </a:xfrm>
          <a:prstGeom prst="rect">
            <a:avLst/>
          </a:prstGeom>
          <a:noFill/>
        </p:spPr>
        <p:txBody>
          <a:bodyPr wrap="square" rtlCol="0">
            <a:spAutoFit/>
          </a:bodyPr>
          <a:lstStyle/>
          <a:p>
            <a:endParaRPr lang="ru-RU" sz="2800" b="1" dirty="0" smtClean="0"/>
          </a:p>
          <a:p>
            <a:r>
              <a:rPr lang="ru-RU" sz="2800" b="1" dirty="0" smtClean="0"/>
              <a:t>Подготовила : </a:t>
            </a:r>
            <a:endParaRPr lang="ru-RU" sz="2800" b="1" dirty="0" smtClean="0"/>
          </a:p>
          <a:p>
            <a:r>
              <a:rPr lang="ru-RU" sz="2000" b="1" dirty="0" smtClean="0"/>
              <a:t>Инструк</a:t>
            </a:r>
            <a:r>
              <a:rPr lang="ru-RU" sz="2000" b="1" dirty="0" smtClean="0"/>
              <a:t>тор </a:t>
            </a:r>
            <a:r>
              <a:rPr lang="ru-RU" sz="2000" b="1" dirty="0" smtClean="0"/>
              <a:t>по </a:t>
            </a:r>
            <a:r>
              <a:rPr lang="ru-RU" sz="2000" b="1" dirty="0" smtClean="0"/>
              <a:t>физкультуре :  </a:t>
            </a:r>
            <a:r>
              <a:rPr lang="ru-RU" sz="2000" b="1" dirty="0" smtClean="0"/>
              <a:t>Гусева Елена Георгиевна</a:t>
            </a:r>
          </a:p>
          <a:p>
            <a:r>
              <a:rPr lang="ru-RU" sz="2000" b="1" dirty="0" smtClean="0"/>
              <a:t>МДОУ детский сад №41 р.п.Петровское</a:t>
            </a:r>
          </a:p>
          <a:p>
            <a:r>
              <a:rPr lang="ru-RU" sz="2000" b="1" dirty="0" smtClean="0"/>
              <a:t>                 </a:t>
            </a:r>
            <a:r>
              <a:rPr lang="ru-RU" sz="2000" b="1" dirty="0" smtClean="0"/>
              <a:t>апрель  </a:t>
            </a:r>
            <a:r>
              <a:rPr lang="ru-RU" sz="2000" b="1" dirty="0" smtClean="0"/>
              <a:t>2017 год</a:t>
            </a:r>
            <a:endParaRPr lang="ru-RU"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0"/>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676400" y="228600"/>
            <a:ext cx="7696200" cy="830997"/>
          </a:xfrm>
          <a:prstGeom prst="rect">
            <a:avLst/>
          </a:prstGeom>
          <a:noFill/>
        </p:spPr>
        <p:txBody>
          <a:bodyPr wrap="square" rtlCol="0">
            <a:spAutoFit/>
          </a:bodyPr>
          <a:lstStyle/>
          <a:p>
            <a:r>
              <a:rPr lang="ru-RU" sz="4800" b="1" dirty="0" smtClean="0">
                <a:solidFill>
                  <a:srgbClr val="FFFF00"/>
                </a:solidFill>
              </a:rPr>
              <a:t>Основные этапы работы:</a:t>
            </a:r>
            <a:endParaRPr lang="ru-RU" sz="4800" b="1" dirty="0">
              <a:solidFill>
                <a:srgbClr val="FFFF00"/>
              </a:solidFill>
            </a:endParaRPr>
          </a:p>
        </p:txBody>
      </p:sp>
      <p:sp>
        <p:nvSpPr>
          <p:cNvPr id="4" name="TextBox 3"/>
          <p:cNvSpPr txBox="1"/>
          <p:nvPr/>
        </p:nvSpPr>
        <p:spPr>
          <a:xfrm>
            <a:off x="2514600" y="1371600"/>
            <a:ext cx="5257800" cy="646331"/>
          </a:xfrm>
          <a:prstGeom prst="rect">
            <a:avLst/>
          </a:prstGeom>
          <a:noFill/>
        </p:spPr>
        <p:txBody>
          <a:bodyPr wrap="square" rtlCol="0">
            <a:spAutoFit/>
          </a:bodyPr>
          <a:lstStyle/>
          <a:p>
            <a:r>
              <a:rPr lang="ru-RU" sz="3600" b="1" dirty="0" smtClean="0">
                <a:solidFill>
                  <a:srgbClr val="C00000"/>
                </a:solidFill>
              </a:rPr>
              <a:t>1. Выбираем шаблон</a:t>
            </a:r>
            <a:endParaRPr lang="ru-RU" sz="3600" b="1" dirty="0">
              <a:solidFill>
                <a:srgbClr val="C00000"/>
              </a:solidFill>
            </a:endParaRPr>
          </a:p>
        </p:txBody>
      </p:sp>
      <p:pic>
        <p:nvPicPr>
          <p:cNvPr id="5" name="Рисунок 1" descr="&amp;Pcy;&amp;acy;&amp;scy;&amp;khcy;&amp;acy;&amp;lcy;&amp;softcy;&amp;ncy;&amp;ycy;&amp;jcy; &amp;tcy;&amp;yucy;&amp;lcy;&amp;softcy;&amp;pcy;&amp;acy;&amp;ncy; . &amp;Scy;&amp;khcy;&amp;iecy;&amp;mcy;&amp;acy;. &amp;Scy;&amp;tcy;&amp;rcy;&amp;acy;&amp;ncy;&amp;acy; &amp;Mcy;&amp;acy;&amp;scy;&amp;tcy;&amp;iecy;&amp;rcy;&amp;ocy;&amp;vcy;"/>
          <p:cNvPicPr>
            <a:picLocks noChangeAspect="1" noChangeArrowheads="1"/>
          </p:cNvPicPr>
          <p:nvPr/>
        </p:nvPicPr>
        <p:blipFill>
          <a:blip r:embed="rId3"/>
          <a:srcRect l="13298" t="4176" r="6889" b="5568"/>
          <a:stretch>
            <a:fillRect/>
          </a:stretch>
        </p:blipFill>
        <p:spPr bwMode="auto">
          <a:xfrm>
            <a:off x="3352800" y="2362200"/>
            <a:ext cx="2514600" cy="4076941"/>
          </a:xfrm>
          <a:prstGeom prst="rect">
            <a:avLst/>
          </a:prstGeom>
          <a:noFill/>
          <a:ln w="57150">
            <a:solidFill>
              <a:srgbClr val="92D050"/>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447800" y="304800"/>
            <a:ext cx="7315200" cy="1200329"/>
          </a:xfrm>
          <a:prstGeom prst="rect">
            <a:avLst/>
          </a:prstGeom>
          <a:noFill/>
        </p:spPr>
        <p:txBody>
          <a:bodyPr wrap="square" rtlCol="0">
            <a:spAutoFit/>
          </a:bodyPr>
          <a:lstStyle/>
          <a:p>
            <a:pPr algn="ctr"/>
            <a:r>
              <a:rPr lang="ru-RU" sz="3600" b="1" dirty="0" smtClean="0">
                <a:solidFill>
                  <a:srgbClr val="C00000"/>
                </a:solidFill>
              </a:rPr>
              <a:t>2.Нарезаем и складываем  вдоль цветные полоски:</a:t>
            </a:r>
            <a:endParaRPr lang="ru-RU" sz="3600" b="1" dirty="0">
              <a:solidFill>
                <a:srgbClr val="C00000"/>
              </a:solidFill>
            </a:endParaRPr>
          </a:p>
        </p:txBody>
      </p:sp>
      <p:pic>
        <p:nvPicPr>
          <p:cNvPr id="4" name="Picture 2" descr="J:\DCIM\101MSDCF\DSC00202.JPG"/>
          <p:cNvPicPr>
            <a:picLocks noChangeAspect="1" noChangeArrowheads="1"/>
          </p:cNvPicPr>
          <p:nvPr/>
        </p:nvPicPr>
        <p:blipFill>
          <a:blip r:embed="rId3"/>
          <a:srcRect/>
          <a:stretch>
            <a:fillRect/>
          </a:stretch>
        </p:blipFill>
        <p:spPr bwMode="auto">
          <a:xfrm>
            <a:off x="5181600" y="2362200"/>
            <a:ext cx="3408362" cy="2590800"/>
          </a:xfrm>
          <a:prstGeom prst="rect">
            <a:avLst/>
          </a:prstGeom>
          <a:noFill/>
          <a:ln w="9525">
            <a:solidFill>
              <a:schemeClr val="bg1"/>
            </a:solidFill>
            <a:miter lim="800000"/>
            <a:headEnd/>
            <a:tailEnd/>
          </a:ln>
        </p:spPr>
      </p:pic>
      <p:sp>
        <p:nvSpPr>
          <p:cNvPr id="5" name="Прямоугольник 4"/>
          <p:cNvSpPr/>
          <p:nvPr/>
        </p:nvSpPr>
        <p:spPr>
          <a:xfrm rot="18273789">
            <a:off x="961630" y="2877381"/>
            <a:ext cx="2054225" cy="82391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Прямоугольник 5"/>
          <p:cNvSpPr/>
          <p:nvPr/>
        </p:nvSpPr>
        <p:spPr>
          <a:xfrm rot="1799601">
            <a:off x="3880425" y="2895961"/>
            <a:ext cx="360363" cy="221138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Стрелка вправо 6"/>
          <p:cNvSpPr/>
          <p:nvPr/>
        </p:nvSpPr>
        <p:spPr>
          <a:xfrm>
            <a:off x="2667000" y="3352800"/>
            <a:ext cx="979488" cy="484187"/>
          </a:xfrm>
          <a:prstGeom prst="righ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bg1"/>
              </a:solidFill>
            </a:endParaRPr>
          </a:p>
        </p:txBody>
      </p:sp>
      <p:sp>
        <p:nvSpPr>
          <p:cNvPr id="9" name="Выгнутая вверх стрелка 8"/>
          <p:cNvSpPr/>
          <p:nvPr/>
        </p:nvSpPr>
        <p:spPr>
          <a:xfrm rot="1671802">
            <a:off x="2335761" y="2052455"/>
            <a:ext cx="728663" cy="393700"/>
          </a:xfrm>
          <a:prstGeom prst="curved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Прямоугольник 2"/>
          <p:cNvSpPr/>
          <p:nvPr/>
        </p:nvSpPr>
        <p:spPr>
          <a:xfrm>
            <a:off x="4038600" y="457200"/>
            <a:ext cx="4800600" cy="400110"/>
          </a:xfrm>
          <a:prstGeom prst="rect">
            <a:avLst/>
          </a:prstGeom>
        </p:spPr>
        <p:txBody>
          <a:bodyPr wrap="square">
            <a:spAutoFit/>
          </a:bodyPr>
          <a:lstStyle/>
          <a:p>
            <a:pPr eaLnBrk="0" hangingPunct="0"/>
            <a:endParaRPr lang="ru-RU" sz="2000" b="1" dirty="0">
              <a:solidFill>
                <a:srgbClr val="C00000"/>
              </a:solidFill>
            </a:endParaRPr>
          </a:p>
        </p:txBody>
      </p:sp>
      <p:pic>
        <p:nvPicPr>
          <p:cNvPr id="4" name="Picture 2" descr="C:\Users\User\Desktop\к мастер-классу\DSCF472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3000" y="1447800"/>
            <a:ext cx="3055649" cy="391788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191000" y="457200"/>
            <a:ext cx="4572000" cy="523220"/>
          </a:xfrm>
          <a:prstGeom prst="rect">
            <a:avLst/>
          </a:prstGeom>
        </p:spPr>
        <p:txBody>
          <a:bodyPr>
            <a:spAutoFit/>
          </a:bodyPr>
          <a:lstStyle/>
          <a:p>
            <a:pPr algn="just"/>
            <a:endParaRPr lang="ru-RU" sz="2800" b="1" dirty="0">
              <a:solidFill>
                <a:srgbClr val="C0000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4343400" y="304800"/>
            <a:ext cx="4572000" cy="6555641"/>
          </a:xfrm>
          <a:prstGeom prst="rect">
            <a:avLst/>
          </a:prstGeom>
        </p:spPr>
        <p:txBody>
          <a:bodyPr>
            <a:spAutoFit/>
          </a:bodyPr>
          <a:lstStyle/>
          <a:p>
            <a:r>
              <a:rPr lang="ru-RU" sz="2800" b="1" dirty="0" smtClean="0">
                <a:solidFill>
                  <a:srgbClr val="C00000"/>
                </a:solidFill>
                <a:cs typeface="Times New Roman" panose="02020603050405020304" pitchFamily="18" charset="0"/>
              </a:rPr>
              <a:t>3.Накладываем шаблон на схему, закрепляем скрепками. Начинаем  раскладывать полоски каждого цвета строго по схеме поочерёдно, начиная с цифры 1, прикладывая полоску на нужный ряд. На концы полосок аккуратно наносим клей или используем </a:t>
            </a:r>
            <a:r>
              <a:rPr lang="ru-RU" sz="2800" b="1" dirty="0" err="1" smtClean="0">
                <a:solidFill>
                  <a:srgbClr val="C00000"/>
                </a:solidFill>
                <a:cs typeface="Times New Roman" panose="02020603050405020304" pitchFamily="18" charset="0"/>
              </a:rPr>
              <a:t>скоч</a:t>
            </a:r>
            <a:r>
              <a:rPr lang="ru-RU" sz="2800" b="1" dirty="0" smtClean="0">
                <a:solidFill>
                  <a:srgbClr val="C00000"/>
                </a:solidFill>
                <a:cs typeface="Times New Roman" panose="02020603050405020304" pitchFamily="18" charset="0"/>
              </a:rPr>
              <a:t>. Приклеиваем полоски с  изнаночной стороны шаблона. </a:t>
            </a:r>
            <a:br>
              <a:rPr lang="ru-RU" sz="2800" b="1" dirty="0" smtClean="0">
                <a:solidFill>
                  <a:srgbClr val="C00000"/>
                </a:solidFill>
                <a:cs typeface="Times New Roman" panose="02020603050405020304" pitchFamily="18" charset="0"/>
              </a:rPr>
            </a:br>
            <a:endParaRPr lang="ru-RU" sz="2800" b="1" dirty="0">
              <a:solidFill>
                <a:srgbClr val="C00000"/>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Татьяна\Pictures\мои шаблоны\imagesCAAQTDTT.jpg"/>
          <p:cNvPicPr>
            <a:picLocks noChangeAspect="1" noChangeArrowheads="1"/>
          </p:cNvPicPr>
          <p:nvPr/>
        </p:nvPicPr>
        <p:blipFill>
          <a:blip r:embed="rId2"/>
          <a:srcRect/>
          <a:stretch>
            <a:fillRect/>
          </a:stretch>
        </p:blipFill>
        <p:spPr bwMode="auto">
          <a:xfrm>
            <a:off x="0" y="0"/>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Прямоугольник 3"/>
          <p:cNvSpPr/>
          <p:nvPr/>
        </p:nvSpPr>
        <p:spPr>
          <a:xfrm>
            <a:off x="1447800" y="685800"/>
            <a:ext cx="7162800" cy="5016758"/>
          </a:xfrm>
          <a:prstGeom prst="rect">
            <a:avLst/>
          </a:prstGeom>
        </p:spPr>
        <p:txBody>
          <a:bodyPr wrap="square">
            <a:spAutoFit/>
          </a:bodyPr>
          <a:lstStyle/>
          <a:p>
            <a:r>
              <a:rPr lang="ru-RU" sz="3200" b="1" dirty="0" smtClean="0">
                <a:solidFill>
                  <a:srgbClr val="C00000"/>
                </a:solidFill>
                <a:cs typeface="Times New Roman" panose="02020603050405020304" pitchFamily="18" charset="0"/>
              </a:rPr>
              <a:t>В итоге всё «окошко» будет закрыто причудливо уложенными полосками. Останется незакрытой только серединка. Её можно закрыть  фольгой, контрастного цвета бумагой, лентой  по желанию. Убираем  схему. Изнаночную сторону работы заклеиваем листом плотной бумаги. </a:t>
            </a:r>
          </a:p>
          <a:p>
            <a:r>
              <a:rPr lang="ru-RU" sz="3200" b="1" dirty="0" smtClean="0">
                <a:solidFill>
                  <a:srgbClr val="C00000"/>
                </a:solidFill>
                <a:cs typeface="Times New Roman" panose="02020603050405020304" pitchFamily="18" charset="0"/>
              </a:rPr>
              <a:t>А выбор цвета и художественного решения- за Вами!</a:t>
            </a:r>
            <a:endParaRPr lang="ru-RU" sz="3200" b="1" dirty="0">
              <a:solidFill>
                <a:srgbClr val="C00000"/>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254901">
            <a:off x="2196169" y="407906"/>
            <a:ext cx="2202353" cy="2880000"/>
          </a:xfrm>
          <a:prstGeom prst="rect">
            <a:avLst/>
          </a:prstGeom>
          <a:noFill/>
          <a:ln>
            <a:solidFill>
              <a:schemeClr val="bg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810000" y="3733800"/>
            <a:ext cx="2103758" cy="2880000"/>
          </a:xfrm>
          <a:prstGeom prst="rect">
            <a:avLst/>
          </a:prstGeom>
          <a:noFill/>
          <a:ln>
            <a:solidFill>
              <a:schemeClr val="bg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326359">
            <a:off x="5770436" y="553090"/>
            <a:ext cx="2160000" cy="2880000"/>
          </a:xfrm>
          <a:prstGeom prst="rect">
            <a:avLst/>
          </a:prstGeom>
          <a:noFill/>
          <a:ln>
            <a:solidFill>
              <a:schemeClr val="bg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295400" y="3711958"/>
            <a:ext cx="2057400" cy="2926041"/>
          </a:xfrm>
          <a:prstGeom prst="rect">
            <a:avLst/>
          </a:prstGeom>
          <a:noFill/>
          <a:ln>
            <a:solidFill>
              <a:schemeClr val="bg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400800" y="3733800"/>
            <a:ext cx="2292826" cy="2880000"/>
          </a:xfrm>
          <a:prstGeom prst="rect">
            <a:avLst/>
          </a:prstGeom>
          <a:noFill/>
          <a:ln>
            <a:solidFill>
              <a:schemeClr val="bg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524000" y="1600200"/>
            <a:ext cx="6629400" cy="2554545"/>
          </a:xfrm>
          <a:prstGeom prst="rect">
            <a:avLst/>
          </a:prstGeom>
          <a:noFill/>
        </p:spPr>
        <p:txBody>
          <a:bodyPr wrap="square" rtlCol="0">
            <a:spAutoFit/>
          </a:bodyPr>
          <a:lstStyle/>
          <a:p>
            <a:pPr algn="ctr"/>
            <a:r>
              <a:rPr lang="ru-RU" sz="4000" b="1" dirty="0" smtClean="0">
                <a:solidFill>
                  <a:srgbClr val="FFFF00"/>
                </a:solidFill>
              </a:rPr>
              <a:t>«Расскажи мне - и я услышу,  покажи мне  - и я запомню, дай мне сделать самому – и я научусь!»</a:t>
            </a:r>
            <a:endParaRPr lang="ru-RU" sz="4000" b="1"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447800" y="1600200"/>
            <a:ext cx="7162800" cy="3139321"/>
          </a:xfrm>
          <a:prstGeom prst="rect">
            <a:avLst/>
          </a:prstGeom>
          <a:noFill/>
        </p:spPr>
        <p:txBody>
          <a:bodyPr wrap="square" rtlCol="0">
            <a:spAutoFit/>
          </a:bodyPr>
          <a:lstStyle/>
          <a:p>
            <a:pPr algn="ctr"/>
            <a:r>
              <a:rPr lang="ru-RU" sz="6600" b="1" dirty="0" smtClean="0">
                <a:solidFill>
                  <a:srgbClr val="CC00CC"/>
                </a:solidFill>
              </a:rPr>
              <a:t>Желаем творческих успехов!</a:t>
            </a:r>
            <a:endParaRPr lang="ru-RU" sz="6600" b="1" dirty="0">
              <a:solidFill>
                <a:srgbClr val="CC00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676400" y="457200"/>
            <a:ext cx="7010400" cy="769441"/>
          </a:xfrm>
          <a:prstGeom prst="rect">
            <a:avLst/>
          </a:prstGeom>
          <a:noFill/>
        </p:spPr>
        <p:txBody>
          <a:bodyPr wrap="square" rtlCol="0">
            <a:spAutoFit/>
          </a:bodyPr>
          <a:lstStyle/>
          <a:p>
            <a:r>
              <a:rPr lang="ru-RU" sz="4400" b="1" dirty="0" smtClean="0">
                <a:solidFill>
                  <a:srgbClr val="FFFF00"/>
                </a:solidFill>
              </a:rPr>
              <a:t>История </a:t>
            </a:r>
            <a:r>
              <a:rPr lang="ru-RU" sz="4400" b="1" dirty="0" err="1" smtClean="0">
                <a:solidFill>
                  <a:srgbClr val="FFFF00"/>
                </a:solidFill>
              </a:rPr>
              <a:t>айрис</a:t>
            </a:r>
            <a:r>
              <a:rPr lang="ru-RU" sz="4400" b="1" dirty="0" smtClean="0">
                <a:solidFill>
                  <a:srgbClr val="FFFF00"/>
                </a:solidFill>
              </a:rPr>
              <a:t> - </a:t>
            </a:r>
            <a:r>
              <a:rPr lang="ru-RU" sz="4400" b="1" dirty="0" err="1" smtClean="0">
                <a:solidFill>
                  <a:srgbClr val="FFFF00"/>
                </a:solidFill>
              </a:rPr>
              <a:t>фолдинг</a:t>
            </a:r>
            <a:endParaRPr lang="ru-RU" sz="4400" b="1" dirty="0">
              <a:solidFill>
                <a:srgbClr val="FFFF00"/>
              </a:solidFill>
            </a:endParaRPr>
          </a:p>
        </p:txBody>
      </p:sp>
      <p:sp>
        <p:nvSpPr>
          <p:cNvPr id="7" name="Прямоугольник 6"/>
          <p:cNvSpPr/>
          <p:nvPr/>
        </p:nvSpPr>
        <p:spPr>
          <a:xfrm>
            <a:off x="1447800" y="1524000"/>
            <a:ext cx="7696200" cy="5016758"/>
          </a:xfrm>
          <a:prstGeom prst="rect">
            <a:avLst/>
          </a:prstGeom>
        </p:spPr>
        <p:txBody>
          <a:bodyPr wrap="square">
            <a:spAutoFit/>
          </a:bodyPr>
          <a:lstStyle/>
          <a:p>
            <a:r>
              <a:rPr lang="ru-RU" sz="3200" b="1" dirty="0" smtClean="0">
                <a:solidFill>
                  <a:srgbClr val="C00000"/>
                </a:solidFill>
              </a:rPr>
              <a:t>Необычная техника </a:t>
            </a:r>
            <a:r>
              <a:rPr lang="ru-RU" sz="3200" b="1" dirty="0" err="1" smtClean="0">
                <a:solidFill>
                  <a:srgbClr val="C00000"/>
                </a:solidFill>
              </a:rPr>
              <a:t>айрис</a:t>
            </a:r>
            <a:r>
              <a:rPr lang="ru-RU" sz="3200" b="1" dirty="0" smtClean="0">
                <a:solidFill>
                  <a:srgbClr val="C00000"/>
                </a:solidFill>
              </a:rPr>
              <a:t> – </a:t>
            </a:r>
            <a:r>
              <a:rPr lang="ru-RU" sz="3200" b="1" dirty="0" err="1" smtClean="0">
                <a:solidFill>
                  <a:srgbClr val="C00000"/>
                </a:solidFill>
              </a:rPr>
              <a:t>фолдинг</a:t>
            </a:r>
            <a:r>
              <a:rPr lang="ru-RU" sz="3200" b="1" dirty="0" smtClean="0">
                <a:solidFill>
                  <a:srgbClr val="C00000"/>
                </a:solidFill>
              </a:rPr>
              <a:t>  или«радужное складывание» появилась впервые на территории Голландии. Эта техника накладывания полосок разноцветной бумаги под углом с помощью шаблонов,  достаточно проста и интересна для людей любого возраста, особенно она интересна детям.</a:t>
            </a:r>
          </a:p>
          <a:p>
            <a:r>
              <a:rPr lang="ru-RU" sz="3200" b="1" dirty="0" smtClean="0">
                <a:solidFill>
                  <a:srgbClr val="C00000"/>
                </a:solidFill>
              </a:rPr>
              <a:t>Готовые работы выглядят ярко и восхитительно.</a:t>
            </a:r>
            <a:endParaRPr lang="ru-RU" sz="3200" b="1"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457200" y="533400"/>
            <a:ext cx="9144000" cy="1323439"/>
          </a:xfrm>
          <a:prstGeom prst="rect">
            <a:avLst/>
          </a:prstGeom>
          <a:noFill/>
        </p:spPr>
        <p:txBody>
          <a:bodyPr wrap="square" rtlCol="0">
            <a:spAutoFit/>
          </a:bodyPr>
          <a:lstStyle/>
          <a:p>
            <a:pPr algn="ctr"/>
            <a:r>
              <a:rPr lang="ru-RU" sz="4000" b="1" dirty="0" smtClean="0">
                <a:solidFill>
                  <a:srgbClr val="FFFF00"/>
                </a:solidFill>
              </a:rPr>
              <a:t>В этой технике можно </a:t>
            </a:r>
          </a:p>
          <a:p>
            <a:pPr algn="ctr"/>
            <a:r>
              <a:rPr lang="ru-RU" sz="4000" b="1" dirty="0" smtClean="0">
                <a:solidFill>
                  <a:srgbClr val="FFFF00"/>
                </a:solidFill>
              </a:rPr>
              <a:t>использовать:</a:t>
            </a:r>
            <a:endParaRPr lang="ru-RU" sz="4000" b="1" dirty="0">
              <a:solidFill>
                <a:srgbClr val="FFFF00"/>
              </a:solidFill>
            </a:endParaRPr>
          </a:p>
        </p:txBody>
      </p:sp>
      <p:sp>
        <p:nvSpPr>
          <p:cNvPr id="4" name="TextBox 3"/>
          <p:cNvSpPr txBox="1"/>
          <p:nvPr/>
        </p:nvSpPr>
        <p:spPr>
          <a:xfrm>
            <a:off x="2209800" y="2438400"/>
            <a:ext cx="5943600" cy="3539430"/>
          </a:xfrm>
          <a:prstGeom prst="rect">
            <a:avLst/>
          </a:prstGeom>
          <a:noFill/>
        </p:spPr>
        <p:txBody>
          <a:bodyPr wrap="square" rtlCol="0">
            <a:spAutoFit/>
          </a:bodyPr>
          <a:lstStyle/>
          <a:p>
            <a:r>
              <a:rPr lang="ru-RU" sz="3200" b="1" dirty="0" smtClean="0">
                <a:solidFill>
                  <a:srgbClr val="C00000"/>
                </a:solidFill>
              </a:rPr>
              <a:t>-Цветную бумагу;</a:t>
            </a:r>
          </a:p>
          <a:p>
            <a:r>
              <a:rPr lang="ru-RU" sz="3200" b="1" dirty="0" smtClean="0">
                <a:solidFill>
                  <a:srgbClr val="C00000"/>
                </a:solidFill>
              </a:rPr>
              <a:t>-Обои;</a:t>
            </a:r>
          </a:p>
          <a:p>
            <a:r>
              <a:rPr lang="ru-RU" sz="3200" b="1" dirty="0" smtClean="0">
                <a:solidFill>
                  <a:srgbClr val="C00000"/>
                </a:solidFill>
              </a:rPr>
              <a:t>-Журналы;</a:t>
            </a:r>
          </a:p>
          <a:p>
            <a:r>
              <a:rPr lang="ru-RU" sz="3200" b="1" dirty="0" smtClean="0">
                <a:solidFill>
                  <a:srgbClr val="C00000"/>
                </a:solidFill>
              </a:rPr>
              <a:t>-Упаковочную бумагу;</a:t>
            </a:r>
          </a:p>
          <a:p>
            <a:r>
              <a:rPr lang="ru-RU" sz="3200" b="1" dirty="0" smtClean="0">
                <a:solidFill>
                  <a:srgbClr val="C00000"/>
                </a:solidFill>
              </a:rPr>
              <a:t>-Осенние листья;</a:t>
            </a:r>
          </a:p>
          <a:p>
            <a:r>
              <a:rPr lang="ru-RU" sz="3200" b="1" dirty="0" smtClean="0">
                <a:solidFill>
                  <a:srgbClr val="C00000"/>
                </a:solidFill>
              </a:rPr>
              <a:t>-Ткань;</a:t>
            </a:r>
          </a:p>
          <a:p>
            <a:r>
              <a:rPr lang="ru-RU" sz="3200" b="1" dirty="0" smtClean="0">
                <a:solidFill>
                  <a:srgbClr val="C00000"/>
                </a:solidFill>
              </a:rPr>
              <a:t>-Ленты;</a:t>
            </a:r>
            <a:endParaRPr lang="ru-RU" sz="3200"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447800" y="609600"/>
            <a:ext cx="7239000" cy="1446550"/>
          </a:xfrm>
          <a:prstGeom prst="rect">
            <a:avLst/>
          </a:prstGeom>
          <a:noFill/>
        </p:spPr>
        <p:txBody>
          <a:bodyPr wrap="square" rtlCol="0">
            <a:spAutoFit/>
          </a:bodyPr>
          <a:lstStyle/>
          <a:p>
            <a:pPr algn="ctr"/>
            <a:r>
              <a:rPr lang="ru-RU" sz="4400" b="1" dirty="0" smtClean="0">
                <a:solidFill>
                  <a:srgbClr val="FFFF00"/>
                </a:solidFill>
              </a:rPr>
              <a:t>С помощью техники </a:t>
            </a:r>
            <a:r>
              <a:rPr lang="ru-RU" sz="4400" b="1" dirty="0" err="1" smtClean="0">
                <a:solidFill>
                  <a:srgbClr val="FFFF00"/>
                </a:solidFill>
              </a:rPr>
              <a:t>айрис</a:t>
            </a:r>
            <a:r>
              <a:rPr lang="ru-RU" sz="4400" b="1" dirty="0" smtClean="0">
                <a:solidFill>
                  <a:srgbClr val="FFFF00"/>
                </a:solidFill>
              </a:rPr>
              <a:t> - </a:t>
            </a:r>
            <a:r>
              <a:rPr lang="ru-RU" sz="4400" b="1" dirty="0" err="1" smtClean="0">
                <a:solidFill>
                  <a:srgbClr val="FFFF00"/>
                </a:solidFill>
              </a:rPr>
              <a:t>фолдинг</a:t>
            </a:r>
            <a:r>
              <a:rPr lang="ru-RU" sz="4400" b="1" dirty="0" smtClean="0">
                <a:solidFill>
                  <a:srgbClr val="FFFF00"/>
                </a:solidFill>
              </a:rPr>
              <a:t> можно украсить:</a:t>
            </a:r>
            <a:endParaRPr lang="ru-RU" sz="4400" b="1" dirty="0">
              <a:solidFill>
                <a:srgbClr val="FFFF00"/>
              </a:solidFill>
            </a:endParaRPr>
          </a:p>
        </p:txBody>
      </p:sp>
      <p:sp>
        <p:nvSpPr>
          <p:cNvPr id="4" name="TextBox 3"/>
          <p:cNvSpPr txBox="1"/>
          <p:nvPr/>
        </p:nvSpPr>
        <p:spPr>
          <a:xfrm>
            <a:off x="2362200" y="2438400"/>
            <a:ext cx="5867400" cy="3785652"/>
          </a:xfrm>
          <a:prstGeom prst="rect">
            <a:avLst/>
          </a:prstGeom>
          <a:noFill/>
        </p:spPr>
        <p:txBody>
          <a:bodyPr wrap="square" rtlCol="0">
            <a:spAutoFit/>
          </a:bodyPr>
          <a:lstStyle/>
          <a:p>
            <a:r>
              <a:rPr lang="ru-RU" sz="4000" b="1" dirty="0" smtClean="0">
                <a:solidFill>
                  <a:srgbClr val="C00000"/>
                </a:solidFill>
              </a:rPr>
              <a:t>-Поздравительные открытки;</a:t>
            </a:r>
          </a:p>
          <a:p>
            <a:r>
              <a:rPr lang="ru-RU" sz="4000" b="1" dirty="0" smtClean="0">
                <a:solidFill>
                  <a:srgbClr val="C00000"/>
                </a:solidFill>
              </a:rPr>
              <a:t>-Обложки для книг;</a:t>
            </a:r>
          </a:p>
          <a:p>
            <a:r>
              <a:rPr lang="ru-RU" sz="4000" b="1" dirty="0" smtClean="0">
                <a:solidFill>
                  <a:srgbClr val="C00000"/>
                </a:solidFill>
              </a:rPr>
              <a:t>-Закладки;</a:t>
            </a:r>
          </a:p>
          <a:p>
            <a:r>
              <a:rPr lang="ru-RU" sz="4000" b="1" dirty="0" smtClean="0">
                <a:solidFill>
                  <a:srgbClr val="C00000"/>
                </a:solidFill>
              </a:rPr>
              <a:t>-Фотоальбомы;</a:t>
            </a:r>
          </a:p>
          <a:p>
            <a:r>
              <a:rPr lang="ru-RU" sz="4000" b="1" dirty="0" smtClean="0">
                <a:solidFill>
                  <a:srgbClr val="C00000"/>
                </a:solidFill>
              </a:rPr>
              <a:t>-Коллажи;</a:t>
            </a:r>
            <a:endParaRPr lang="ru-RU" sz="40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Татьяна\Pictures\мои шаблоны\imagesCAAQTDTT.jpg"/>
          <p:cNvPicPr>
            <a:picLocks noChangeAspect="1" noChangeArrowheads="1"/>
          </p:cNvPicPr>
          <p:nvPr/>
        </p:nvPicPr>
        <p:blipFill>
          <a:blip r:embed="rId2"/>
          <a:srcRect/>
          <a:stretch>
            <a:fillRect/>
          </a:stretch>
        </p:blipFill>
        <p:spPr bwMode="auto">
          <a:xfrm>
            <a:off x="0" y="0"/>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1066800" y="1371600"/>
            <a:ext cx="7848600" cy="4401205"/>
          </a:xfrm>
          <a:prstGeom prst="rect">
            <a:avLst/>
          </a:prstGeom>
          <a:noFill/>
        </p:spPr>
        <p:txBody>
          <a:bodyPr wrap="square" rtlCol="0">
            <a:spAutoFit/>
          </a:bodyPr>
          <a:lstStyle/>
          <a:p>
            <a:r>
              <a:rPr lang="ru-RU" sz="4400" b="1" dirty="0" smtClean="0">
                <a:solidFill>
                  <a:srgbClr val="FFFF00"/>
                </a:solidFill>
              </a:rPr>
              <a:t>Айрис - </a:t>
            </a:r>
            <a:r>
              <a:rPr lang="ru-RU" sz="4400" b="1" dirty="0" err="1" smtClean="0">
                <a:solidFill>
                  <a:srgbClr val="FFFF00"/>
                </a:solidFill>
              </a:rPr>
              <a:t>фолдинг</a:t>
            </a:r>
            <a:r>
              <a:rPr lang="ru-RU" sz="4400" b="1" dirty="0" smtClean="0">
                <a:solidFill>
                  <a:srgbClr val="FFFF00"/>
                </a:solidFill>
              </a:rPr>
              <a:t> развивает:</a:t>
            </a:r>
          </a:p>
          <a:p>
            <a:endParaRPr lang="ru-RU" sz="2000" b="1" dirty="0" smtClean="0"/>
          </a:p>
          <a:p>
            <a:r>
              <a:rPr lang="ru-RU" sz="3200" b="1" dirty="0" smtClean="0">
                <a:solidFill>
                  <a:srgbClr val="C00000"/>
                </a:solidFill>
              </a:rPr>
              <a:t>-</a:t>
            </a:r>
            <a:r>
              <a:rPr lang="ru-RU" sz="3600" b="1" dirty="0" smtClean="0">
                <a:solidFill>
                  <a:srgbClr val="C00000"/>
                </a:solidFill>
              </a:rPr>
              <a:t>Кругозор, художественный вкус;</a:t>
            </a:r>
          </a:p>
          <a:p>
            <a:r>
              <a:rPr lang="ru-RU" sz="3600" b="1" dirty="0" smtClean="0">
                <a:solidFill>
                  <a:srgbClr val="C00000"/>
                </a:solidFill>
              </a:rPr>
              <a:t>-Мелкую моторику рук и глазомер;</a:t>
            </a:r>
          </a:p>
          <a:p>
            <a:r>
              <a:rPr lang="ru-RU" sz="3600" b="1" dirty="0" smtClean="0">
                <a:solidFill>
                  <a:srgbClr val="C00000"/>
                </a:solidFill>
              </a:rPr>
              <a:t>-Воображение, творческую фантазию;</a:t>
            </a:r>
          </a:p>
          <a:p>
            <a:r>
              <a:rPr lang="ru-RU" sz="3600" b="1" dirty="0" smtClean="0">
                <a:solidFill>
                  <a:srgbClr val="C00000"/>
                </a:solidFill>
              </a:rPr>
              <a:t>-Воспитывает  трудолюбие, усидчивость, терпение, аккуратность;</a:t>
            </a:r>
          </a:p>
          <a:p>
            <a:r>
              <a:rPr lang="ru-RU" sz="3600" b="1" dirty="0" smtClean="0">
                <a:solidFill>
                  <a:srgbClr val="C00000"/>
                </a:solidFill>
              </a:rPr>
              <a:t>-Закрепляет порядковый счет;</a:t>
            </a:r>
            <a:endParaRPr lang="ru-RU" sz="36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26479"/>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2895600" y="228600"/>
            <a:ext cx="6019800" cy="707886"/>
          </a:xfrm>
          <a:prstGeom prst="rect">
            <a:avLst/>
          </a:prstGeom>
          <a:noFill/>
        </p:spPr>
        <p:txBody>
          <a:bodyPr wrap="square" rtlCol="0">
            <a:spAutoFit/>
          </a:bodyPr>
          <a:lstStyle/>
          <a:p>
            <a:r>
              <a:rPr lang="ru-RU" sz="4000" b="1" dirty="0" smtClean="0">
                <a:solidFill>
                  <a:srgbClr val="FFFF00"/>
                </a:solidFill>
              </a:rPr>
              <a:t>Нам понадобятся:</a:t>
            </a:r>
            <a:endParaRPr lang="ru-RU" sz="4000" b="1" dirty="0">
              <a:solidFill>
                <a:srgbClr val="FFFF00"/>
              </a:solidFill>
            </a:endParaRPr>
          </a:p>
        </p:txBody>
      </p:sp>
      <p:pic>
        <p:nvPicPr>
          <p:cNvPr id="4" name="Picture 2" descr="http://im7-tub-ru.yandex.net/i?id=12866583-28-72&amp;n=21"/>
          <p:cNvPicPr>
            <a:picLocks noChangeAspect="1" noChangeArrowheads="1"/>
          </p:cNvPicPr>
          <p:nvPr/>
        </p:nvPicPr>
        <p:blipFill>
          <a:blip r:embed="rId3"/>
          <a:srcRect/>
          <a:stretch>
            <a:fillRect/>
          </a:stretch>
        </p:blipFill>
        <p:spPr bwMode="auto">
          <a:xfrm rot="5400000">
            <a:off x="954904" y="950096"/>
            <a:ext cx="1834549" cy="1763157"/>
          </a:xfrm>
          <a:prstGeom prst="rect">
            <a:avLst/>
          </a:prstGeom>
          <a:noFill/>
          <a:ln w="9525">
            <a:noFill/>
            <a:miter lim="800000"/>
            <a:headEnd/>
            <a:tailEnd/>
          </a:ln>
        </p:spPr>
      </p:pic>
      <p:pic>
        <p:nvPicPr>
          <p:cNvPr id="6" name="Picture 4" descr="http://im6-tub-ru.yandex.net/i?id=69924325-04-72&amp;n=21"/>
          <p:cNvPicPr>
            <a:picLocks noChangeAspect="1" noChangeArrowheads="1"/>
          </p:cNvPicPr>
          <p:nvPr/>
        </p:nvPicPr>
        <p:blipFill>
          <a:blip r:embed="rId4"/>
          <a:srcRect/>
          <a:stretch>
            <a:fillRect/>
          </a:stretch>
        </p:blipFill>
        <p:spPr bwMode="auto">
          <a:xfrm>
            <a:off x="6858000" y="1066800"/>
            <a:ext cx="2057400" cy="1714248"/>
          </a:xfrm>
          <a:prstGeom prst="rect">
            <a:avLst/>
          </a:prstGeom>
          <a:noFill/>
          <a:ln w="9525">
            <a:noFill/>
            <a:miter lim="800000"/>
            <a:headEnd/>
            <a:tailEnd/>
          </a:ln>
        </p:spPr>
      </p:pic>
      <p:pic>
        <p:nvPicPr>
          <p:cNvPr id="7" name="Picture 6" descr="http://im7-tub-ru.yandex.net/i?id=78302829-17-72&amp;n=21"/>
          <p:cNvPicPr>
            <a:picLocks noChangeAspect="1" noChangeArrowheads="1"/>
          </p:cNvPicPr>
          <p:nvPr/>
        </p:nvPicPr>
        <p:blipFill>
          <a:blip r:embed="rId5"/>
          <a:srcRect/>
          <a:stretch>
            <a:fillRect/>
          </a:stretch>
        </p:blipFill>
        <p:spPr bwMode="auto">
          <a:xfrm>
            <a:off x="5181600" y="1066800"/>
            <a:ext cx="1524000" cy="1524000"/>
          </a:xfrm>
          <a:prstGeom prst="rect">
            <a:avLst/>
          </a:prstGeom>
          <a:noFill/>
          <a:ln w="9525">
            <a:noFill/>
            <a:miter lim="800000"/>
            <a:headEnd/>
            <a:tailEnd/>
          </a:ln>
        </p:spPr>
      </p:pic>
      <p:pic>
        <p:nvPicPr>
          <p:cNvPr id="9" name="Picture 8" descr="http://im5-tub-ru.yandex.net/i?id=139365182-28-72&amp;n=21"/>
          <p:cNvPicPr>
            <a:picLocks noChangeAspect="1" noChangeArrowheads="1"/>
          </p:cNvPicPr>
          <p:nvPr/>
        </p:nvPicPr>
        <p:blipFill>
          <a:blip r:embed="rId6"/>
          <a:srcRect/>
          <a:stretch>
            <a:fillRect/>
          </a:stretch>
        </p:blipFill>
        <p:spPr bwMode="auto">
          <a:xfrm>
            <a:off x="2971800" y="1066800"/>
            <a:ext cx="1970667" cy="1541462"/>
          </a:xfrm>
          <a:prstGeom prst="rect">
            <a:avLst/>
          </a:prstGeom>
          <a:noFill/>
          <a:ln w="9525">
            <a:noFill/>
            <a:miter lim="800000"/>
            <a:headEnd/>
            <a:tailEnd/>
          </a:ln>
        </p:spPr>
      </p:pic>
      <p:pic>
        <p:nvPicPr>
          <p:cNvPr id="10" name="Picture 8" descr="http://im0-tub-ru.yandex.net/i?id=178121092-64-72&amp;n=21"/>
          <p:cNvPicPr>
            <a:picLocks noChangeAspect="1" noChangeArrowheads="1"/>
          </p:cNvPicPr>
          <p:nvPr/>
        </p:nvPicPr>
        <p:blipFill>
          <a:blip r:embed="rId7"/>
          <a:srcRect/>
          <a:stretch>
            <a:fillRect/>
          </a:stretch>
        </p:blipFill>
        <p:spPr bwMode="auto">
          <a:xfrm>
            <a:off x="2819400" y="5080261"/>
            <a:ext cx="2133600" cy="1777739"/>
          </a:xfrm>
          <a:prstGeom prst="rect">
            <a:avLst/>
          </a:prstGeom>
          <a:noFill/>
          <a:ln w="9525">
            <a:noFill/>
            <a:miter lim="800000"/>
            <a:headEnd/>
            <a:tailEnd/>
          </a:ln>
        </p:spPr>
      </p:pic>
      <p:pic>
        <p:nvPicPr>
          <p:cNvPr id="11" name="Picture 10" descr="http://im0-tub-ru.yandex.net/i?id=181940000-20-72&amp;n=21"/>
          <p:cNvPicPr>
            <a:picLocks noChangeAspect="1" noChangeArrowheads="1"/>
          </p:cNvPicPr>
          <p:nvPr/>
        </p:nvPicPr>
        <p:blipFill>
          <a:blip r:embed="rId8"/>
          <a:srcRect/>
          <a:stretch>
            <a:fillRect/>
          </a:stretch>
        </p:blipFill>
        <p:spPr bwMode="auto">
          <a:xfrm>
            <a:off x="6705600" y="5105400"/>
            <a:ext cx="2205213" cy="1752600"/>
          </a:xfrm>
          <a:prstGeom prst="rect">
            <a:avLst/>
          </a:prstGeom>
          <a:noFill/>
          <a:ln w="9525">
            <a:noFill/>
            <a:miter lim="800000"/>
            <a:headEnd/>
            <a:tailEnd/>
          </a:ln>
        </p:spPr>
      </p:pic>
      <p:pic>
        <p:nvPicPr>
          <p:cNvPr id="12" name="Picture 18" descr="http://zolotoyaliga.ucoz.ru/_fr/0/5441743.jpg"/>
          <p:cNvPicPr>
            <a:picLocks noChangeAspect="1" noChangeArrowheads="1"/>
          </p:cNvPicPr>
          <p:nvPr/>
        </p:nvPicPr>
        <p:blipFill>
          <a:blip r:embed="rId9"/>
          <a:srcRect/>
          <a:stretch>
            <a:fillRect/>
          </a:stretch>
        </p:blipFill>
        <p:spPr bwMode="auto">
          <a:xfrm rot="5400000">
            <a:off x="4976882" y="5240492"/>
            <a:ext cx="1746026" cy="1488991"/>
          </a:xfrm>
          <a:prstGeom prst="rect">
            <a:avLst/>
          </a:prstGeom>
          <a:noFill/>
          <a:ln w="9525">
            <a:noFill/>
            <a:miter lim="800000"/>
            <a:headEnd/>
            <a:tailEnd/>
          </a:ln>
        </p:spPr>
      </p:pic>
      <p:sp>
        <p:nvSpPr>
          <p:cNvPr id="13" name="TextBox 12"/>
          <p:cNvSpPr txBox="1"/>
          <p:nvPr/>
        </p:nvSpPr>
        <p:spPr>
          <a:xfrm>
            <a:off x="6019800" y="4191000"/>
            <a:ext cx="1981200" cy="584775"/>
          </a:xfrm>
          <a:prstGeom prst="rect">
            <a:avLst/>
          </a:prstGeom>
          <a:noFill/>
        </p:spPr>
        <p:txBody>
          <a:bodyPr wrap="square" rtlCol="0">
            <a:spAutoFit/>
          </a:bodyPr>
          <a:lstStyle/>
          <a:p>
            <a:r>
              <a:rPr lang="ru-RU" sz="3200" b="1" dirty="0" smtClean="0">
                <a:solidFill>
                  <a:srgbClr val="C00000"/>
                </a:solidFill>
              </a:rPr>
              <a:t>Схемы</a:t>
            </a:r>
            <a:endParaRPr lang="ru-RU" sz="3200" b="1" dirty="0">
              <a:solidFill>
                <a:srgbClr val="C00000"/>
              </a:solidFill>
            </a:endParaRPr>
          </a:p>
        </p:txBody>
      </p:sp>
      <p:sp>
        <p:nvSpPr>
          <p:cNvPr id="14" name="TextBox 13"/>
          <p:cNvSpPr txBox="1"/>
          <p:nvPr/>
        </p:nvSpPr>
        <p:spPr>
          <a:xfrm>
            <a:off x="1066800" y="2743200"/>
            <a:ext cx="1676400" cy="338554"/>
          </a:xfrm>
          <a:prstGeom prst="rect">
            <a:avLst/>
          </a:prstGeom>
          <a:solidFill>
            <a:srgbClr val="92D050"/>
          </a:solidFill>
        </p:spPr>
        <p:txBody>
          <a:bodyPr wrap="square" rtlCol="0">
            <a:spAutoFit/>
          </a:bodyPr>
          <a:lstStyle/>
          <a:p>
            <a:pPr algn="ctr"/>
            <a:r>
              <a:rPr lang="ru-RU" sz="1600" b="1" dirty="0" smtClean="0"/>
              <a:t>Цветная бумага</a:t>
            </a:r>
            <a:endParaRPr lang="ru-RU" sz="1600" b="1" dirty="0"/>
          </a:p>
        </p:txBody>
      </p:sp>
      <p:sp>
        <p:nvSpPr>
          <p:cNvPr id="15" name="TextBox 14"/>
          <p:cNvSpPr txBox="1"/>
          <p:nvPr/>
        </p:nvSpPr>
        <p:spPr>
          <a:xfrm>
            <a:off x="3505200" y="2590800"/>
            <a:ext cx="914400" cy="338554"/>
          </a:xfrm>
          <a:prstGeom prst="rect">
            <a:avLst/>
          </a:prstGeom>
          <a:solidFill>
            <a:srgbClr val="92D050"/>
          </a:solidFill>
        </p:spPr>
        <p:txBody>
          <a:bodyPr wrap="square" rtlCol="0">
            <a:spAutoFit/>
          </a:bodyPr>
          <a:lstStyle/>
          <a:p>
            <a:pPr algn="ctr"/>
            <a:r>
              <a:rPr lang="ru-RU" sz="1600" b="1" dirty="0" smtClean="0"/>
              <a:t>Картон</a:t>
            </a:r>
            <a:endParaRPr lang="ru-RU" sz="1600" b="1" dirty="0"/>
          </a:p>
        </p:txBody>
      </p:sp>
      <p:sp>
        <p:nvSpPr>
          <p:cNvPr id="16" name="TextBox 15"/>
          <p:cNvSpPr txBox="1"/>
          <p:nvPr/>
        </p:nvSpPr>
        <p:spPr>
          <a:xfrm>
            <a:off x="5410200" y="2590800"/>
            <a:ext cx="1143000" cy="338554"/>
          </a:xfrm>
          <a:prstGeom prst="rect">
            <a:avLst/>
          </a:prstGeom>
          <a:solidFill>
            <a:srgbClr val="92D050"/>
          </a:solidFill>
        </p:spPr>
        <p:txBody>
          <a:bodyPr wrap="square" rtlCol="0">
            <a:spAutoFit/>
          </a:bodyPr>
          <a:lstStyle/>
          <a:p>
            <a:pPr algn="ctr"/>
            <a:r>
              <a:rPr lang="ru-RU" sz="1600" b="1" dirty="0" smtClean="0"/>
              <a:t>Ножницы</a:t>
            </a:r>
            <a:endParaRPr lang="ru-RU" sz="1600" b="1" dirty="0"/>
          </a:p>
        </p:txBody>
      </p:sp>
      <p:sp>
        <p:nvSpPr>
          <p:cNvPr id="17" name="TextBox 16"/>
          <p:cNvSpPr txBox="1"/>
          <p:nvPr/>
        </p:nvSpPr>
        <p:spPr>
          <a:xfrm>
            <a:off x="7162800" y="2819400"/>
            <a:ext cx="1676400" cy="338554"/>
          </a:xfrm>
          <a:prstGeom prst="rect">
            <a:avLst/>
          </a:prstGeom>
          <a:solidFill>
            <a:srgbClr val="92D050"/>
          </a:solidFill>
        </p:spPr>
        <p:txBody>
          <a:bodyPr wrap="square" rtlCol="0">
            <a:spAutoFit/>
          </a:bodyPr>
          <a:lstStyle/>
          <a:p>
            <a:r>
              <a:rPr lang="ru-RU" sz="1600" b="1" dirty="0" smtClean="0"/>
              <a:t>Клей или скотч</a:t>
            </a:r>
            <a:endParaRPr lang="ru-RU" sz="1600" b="1" dirty="0"/>
          </a:p>
        </p:txBody>
      </p:sp>
      <p:pic>
        <p:nvPicPr>
          <p:cNvPr id="1027" name="Picture 3" descr="C:\Users\Schuma\Desktop\47103529-Правитель-и-карандаш,-изолированных-на-белом-фоне.jpg"/>
          <p:cNvPicPr>
            <a:picLocks noChangeAspect="1" noChangeArrowheads="1"/>
          </p:cNvPicPr>
          <p:nvPr/>
        </p:nvPicPr>
        <p:blipFill>
          <a:blip r:embed="rId10"/>
          <a:srcRect/>
          <a:stretch>
            <a:fillRect/>
          </a:stretch>
        </p:blipFill>
        <p:spPr bwMode="auto">
          <a:xfrm>
            <a:off x="1066800" y="3200400"/>
            <a:ext cx="2078158" cy="1315685"/>
          </a:xfrm>
          <a:prstGeom prst="rect">
            <a:avLst/>
          </a:prstGeom>
          <a:noFill/>
        </p:spPr>
      </p:pic>
      <p:sp>
        <p:nvSpPr>
          <p:cNvPr id="18" name="TextBox 17"/>
          <p:cNvSpPr txBox="1"/>
          <p:nvPr/>
        </p:nvSpPr>
        <p:spPr>
          <a:xfrm>
            <a:off x="914400" y="4495800"/>
            <a:ext cx="2286000" cy="338554"/>
          </a:xfrm>
          <a:prstGeom prst="rect">
            <a:avLst/>
          </a:prstGeom>
          <a:solidFill>
            <a:srgbClr val="92D050"/>
          </a:solidFill>
        </p:spPr>
        <p:txBody>
          <a:bodyPr wrap="square" rtlCol="0">
            <a:spAutoFit/>
          </a:bodyPr>
          <a:lstStyle/>
          <a:p>
            <a:r>
              <a:rPr lang="ru-RU" sz="1600" b="1" dirty="0" smtClean="0"/>
              <a:t>Линейка и карандаш</a:t>
            </a:r>
            <a:endParaRPr lang="ru-RU" sz="1600" b="1" dirty="0"/>
          </a:p>
        </p:txBody>
      </p:sp>
      <p:pic>
        <p:nvPicPr>
          <p:cNvPr id="1026" name="Picture 2" descr="C:\Users\Schuma\Desktop\images.jpg"/>
          <p:cNvPicPr>
            <a:picLocks noChangeAspect="1" noChangeArrowheads="1"/>
          </p:cNvPicPr>
          <p:nvPr/>
        </p:nvPicPr>
        <p:blipFill>
          <a:blip r:embed="rId11"/>
          <a:srcRect/>
          <a:stretch>
            <a:fillRect/>
          </a:stretch>
        </p:blipFill>
        <p:spPr bwMode="auto">
          <a:xfrm>
            <a:off x="3505200" y="3200400"/>
            <a:ext cx="1727200" cy="1295400"/>
          </a:xfrm>
          <a:prstGeom prst="rect">
            <a:avLst/>
          </a:prstGeom>
          <a:noFill/>
        </p:spPr>
      </p:pic>
      <p:sp>
        <p:nvSpPr>
          <p:cNvPr id="19" name="TextBox 18"/>
          <p:cNvSpPr txBox="1"/>
          <p:nvPr/>
        </p:nvSpPr>
        <p:spPr>
          <a:xfrm>
            <a:off x="3733800" y="4495800"/>
            <a:ext cx="1143000" cy="338554"/>
          </a:xfrm>
          <a:prstGeom prst="rect">
            <a:avLst/>
          </a:prstGeom>
          <a:solidFill>
            <a:srgbClr val="92D050"/>
          </a:solidFill>
        </p:spPr>
        <p:txBody>
          <a:bodyPr wrap="square" rtlCol="0">
            <a:spAutoFit/>
          </a:bodyPr>
          <a:lstStyle/>
          <a:p>
            <a:r>
              <a:rPr lang="ru-RU" sz="1600" b="1" dirty="0" smtClean="0"/>
              <a:t>Скрепки</a:t>
            </a:r>
            <a:endParaRPr lang="ru-RU"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0"/>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Прямоугольник 2"/>
          <p:cNvSpPr/>
          <p:nvPr/>
        </p:nvSpPr>
        <p:spPr>
          <a:xfrm>
            <a:off x="1066800" y="1447800"/>
            <a:ext cx="7543800" cy="4832092"/>
          </a:xfrm>
          <a:prstGeom prst="rect">
            <a:avLst/>
          </a:prstGeom>
        </p:spPr>
        <p:txBody>
          <a:bodyPr wrap="square">
            <a:spAutoFit/>
          </a:bodyPr>
          <a:lstStyle/>
          <a:p>
            <a:pPr marL="342900" indent="-342900" algn="just">
              <a:buBlip>
                <a:blip r:embed="rId3"/>
              </a:buBlip>
            </a:pPr>
            <a:r>
              <a:rPr lang="ru-RU" sz="2800" b="1" dirty="0" smtClean="0">
                <a:solidFill>
                  <a:srgbClr val="C00000"/>
                </a:solidFill>
                <a:latin typeface="+mj-lt"/>
                <a:cs typeface="Times New Roman" panose="02020603050405020304" pitchFamily="18" charset="0"/>
              </a:rPr>
              <a:t>На  схеме каждого </a:t>
            </a:r>
            <a:r>
              <a:rPr lang="ru-RU" sz="2800" b="1" dirty="0" err="1" smtClean="0">
                <a:solidFill>
                  <a:srgbClr val="C00000"/>
                </a:solidFill>
                <a:latin typeface="+mj-lt"/>
                <a:cs typeface="Times New Roman" panose="02020603050405020304" pitchFamily="18" charset="0"/>
              </a:rPr>
              <a:t>айрис-шаблона</a:t>
            </a:r>
            <a:r>
              <a:rPr lang="ru-RU" sz="2800" b="1" dirty="0" smtClean="0">
                <a:solidFill>
                  <a:srgbClr val="C00000"/>
                </a:solidFill>
                <a:latin typeface="+mj-lt"/>
                <a:cs typeface="Times New Roman" panose="02020603050405020304" pitchFamily="18" charset="0"/>
              </a:rPr>
              <a:t> нанесены линии и цифры. Линии означают границы раскладки полосок, цифры - последовательность  их наклеивания.</a:t>
            </a:r>
          </a:p>
          <a:p>
            <a:endParaRPr lang="ru-RU" sz="2800" b="1" dirty="0" smtClean="0">
              <a:solidFill>
                <a:srgbClr val="C00000"/>
              </a:solidFill>
              <a:latin typeface="+mj-lt"/>
              <a:cs typeface="Times New Roman" panose="02020603050405020304" pitchFamily="18" charset="0"/>
            </a:endParaRPr>
          </a:p>
          <a:p>
            <a:pPr marL="342900" indent="-342900" algn="just">
              <a:buBlip>
                <a:blip r:embed="rId4"/>
              </a:buBlip>
            </a:pPr>
            <a:r>
              <a:rPr lang="ru-RU" sz="2800" b="1" dirty="0" smtClean="0">
                <a:solidFill>
                  <a:srgbClr val="C00000"/>
                </a:solidFill>
                <a:latin typeface="+mj-lt"/>
                <a:cs typeface="Times New Roman" panose="02020603050405020304" pitchFamily="18" charset="0"/>
              </a:rPr>
              <a:t> Иногда буквами указывается их цвет, например, цвет А и перечень цифр, цвет В и т.д. Цвета выбираются по  желанию.</a:t>
            </a:r>
          </a:p>
          <a:p>
            <a:pPr marL="342900" indent="-342900">
              <a:buBlip>
                <a:blip r:embed="rId4"/>
              </a:buBlip>
            </a:pPr>
            <a:endParaRPr lang="ru-RU" sz="2800" b="1" dirty="0" smtClean="0">
              <a:solidFill>
                <a:srgbClr val="C00000"/>
              </a:solidFill>
              <a:latin typeface="+mj-lt"/>
              <a:cs typeface="Times New Roman" panose="02020603050405020304" pitchFamily="18" charset="0"/>
            </a:endParaRPr>
          </a:p>
          <a:p>
            <a:pPr marL="342900" indent="-342900" algn="just">
              <a:buBlip>
                <a:blip r:embed="rId4"/>
              </a:buBlip>
            </a:pPr>
            <a:r>
              <a:rPr lang="ru-RU" sz="2800" b="1" dirty="0" smtClean="0">
                <a:solidFill>
                  <a:srgbClr val="C00000"/>
                </a:solidFill>
                <a:latin typeface="+mj-lt"/>
                <a:cs typeface="Times New Roman" panose="02020603050405020304" pitchFamily="18" charset="0"/>
              </a:rPr>
              <a:t>Полоски бумаги наклеиваются сгибом к центру  шаблона.</a:t>
            </a:r>
            <a:endParaRPr lang="ru-RU" sz="2800" b="1" dirty="0">
              <a:solidFill>
                <a:srgbClr val="C00000"/>
              </a:solidFill>
              <a:latin typeface="+mj-lt"/>
              <a:cs typeface="Times New Roman" panose="02020603050405020304" pitchFamily="18" charset="0"/>
            </a:endParaRPr>
          </a:p>
        </p:txBody>
      </p:sp>
      <p:sp>
        <p:nvSpPr>
          <p:cNvPr id="4" name="TextBox 3"/>
          <p:cNvSpPr txBox="1"/>
          <p:nvPr/>
        </p:nvSpPr>
        <p:spPr>
          <a:xfrm>
            <a:off x="2819400" y="381000"/>
            <a:ext cx="4953000" cy="830997"/>
          </a:xfrm>
          <a:prstGeom prst="rect">
            <a:avLst/>
          </a:prstGeom>
          <a:noFill/>
        </p:spPr>
        <p:txBody>
          <a:bodyPr wrap="square" rtlCol="0">
            <a:spAutoFit/>
          </a:bodyPr>
          <a:lstStyle/>
          <a:p>
            <a:r>
              <a:rPr lang="ru-RU" sz="4800" b="1" dirty="0" smtClean="0">
                <a:solidFill>
                  <a:srgbClr val="FFFF00"/>
                </a:solidFill>
              </a:rPr>
              <a:t>Важно знать:</a:t>
            </a:r>
            <a:endParaRPr lang="ru-RU" sz="4800" b="1"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0"/>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676400" y="228600"/>
            <a:ext cx="7315200" cy="1077218"/>
          </a:xfrm>
          <a:prstGeom prst="rect">
            <a:avLst/>
          </a:prstGeom>
          <a:noFill/>
        </p:spPr>
        <p:txBody>
          <a:bodyPr wrap="square" rtlCol="0">
            <a:spAutoFit/>
          </a:bodyPr>
          <a:lstStyle/>
          <a:p>
            <a:pPr algn="ctr"/>
            <a:r>
              <a:rPr lang="ru-RU" sz="3200" b="1" dirty="0" smtClean="0">
                <a:solidFill>
                  <a:srgbClr val="FFFF00"/>
                </a:solidFill>
              </a:rPr>
              <a:t>Основные способы укладывания полос в виде закручивающейся спирали:</a:t>
            </a:r>
            <a:endParaRPr lang="ru-RU" sz="3200" b="1" dirty="0">
              <a:solidFill>
                <a:srgbClr val="FFFF00"/>
              </a:solidFill>
            </a:endParaRPr>
          </a:p>
        </p:txBody>
      </p:sp>
      <p:pic>
        <p:nvPicPr>
          <p:cNvPr id="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0" y="1676400"/>
            <a:ext cx="2143733" cy="2088982"/>
          </a:xfrm>
          <a:prstGeom prst="rect">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19200" y="1676400"/>
            <a:ext cx="2518489" cy="2057400"/>
          </a:xfrm>
          <a:prstGeom prst="rect">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Schuma\Desktop\Новая папка (2)\images (2).jpg"/>
          <p:cNvPicPr>
            <a:picLocks noChangeAspect="1" noChangeArrowheads="1"/>
          </p:cNvPicPr>
          <p:nvPr/>
        </p:nvPicPr>
        <p:blipFill>
          <a:blip r:embed="rId5"/>
          <a:srcRect/>
          <a:stretch>
            <a:fillRect/>
          </a:stretch>
        </p:blipFill>
        <p:spPr bwMode="auto">
          <a:xfrm>
            <a:off x="1295400" y="4114800"/>
            <a:ext cx="2373086" cy="2076450"/>
          </a:xfrm>
          <a:prstGeom prst="rect">
            <a:avLst/>
          </a:prstGeom>
          <a:noFill/>
          <a:ln w="19050">
            <a:solidFill>
              <a:schemeClr val="tx1"/>
            </a:solidFill>
          </a:ln>
        </p:spPr>
      </p:pic>
      <p:pic>
        <p:nvPicPr>
          <p:cNvPr id="1027" name="Picture 3" descr="C:\Users\Schuma\Desktop\Новая папка (2)\imgres.jpg"/>
          <p:cNvPicPr>
            <a:picLocks noChangeAspect="1" noChangeArrowheads="1"/>
          </p:cNvPicPr>
          <p:nvPr/>
        </p:nvPicPr>
        <p:blipFill>
          <a:blip r:embed="rId6"/>
          <a:srcRect/>
          <a:stretch>
            <a:fillRect/>
          </a:stretch>
        </p:blipFill>
        <p:spPr bwMode="auto">
          <a:xfrm>
            <a:off x="4343400" y="4114800"/>
            <a:ext cx="1524000" cy="2125579"/>
          </a:xfrm>
          <a:prstGeom prst="rect">
            <a:avLst/>
          </a:prstGeom>
          <a:noFill/>
          <a:ln w="19050">
            <a:solidFill>
              <a:schemeClr val="tx1"/>
            </a:solidFill>
          </a:ln>
        </p:spPr>
      </p:pic>
      <p:pic>
        <p:nvPicPr>
          <p:cNvPr id="1028" name="Picture 4" descr="C:\Users\Schuma\Desktop\Новая папка (2)\images.jpg"/>
          <p:cNvPicPr>
            <a:picLocks noChangeAspect="1" noChangeArrowheads="1"/>
          </p:cNvPicPr>
          <p:nvPr/>
        </p:nvPicPr>
        <p:blipFill>
          <a:blip r:embed="rId7"/>
          <a:srcRect/>
          <a:stretch>
            <a:fillRect/>
          </a:stretch>
        </p:blipFill>
        <p:spPr bwMode="auto">
          <a:xfrm>
            <a:off x="6858000" y="4114800"/>
            <a:ext cx="1790700" cy="2114550"/>
          </a:xfrm>
          <a:prstGeom prst="rect">
            <a:avLst/>
          </a:prstGeom>
          <a:noFill/>
          <a:ln w="19050">
            <a:solidFill>
              <a:schemeClr val="tx1"/>
            </a:solidFill>
          </a:ln>
        </p:spPr>
      </p:pic>
      <p:pic>
        <p:nvPicPr>
          <p:cNvPr id="1029" name="Picture 5" descr="C:\Users\Schuma\Desktop\Новая папка (2)\images (19).jpg"/>
          <p:cNvPicPr>
            <a:picLocks noChangeAspect="1" noChangeArrowheads="1"/>
          </p:cNvPicPr>
          <p:nvPr/>
        </p:nvPicPr>
        <p:blipFill>
          <a:blip r:embed="rId8"/>
          <a:srcRect/>
          <a:stretch>
            <a:fillRect/>
          </a:stretch>
        </p:blipFill>
        <p:spPr bwMode="auto">
          <a:xfrm>
            <a:off x="4191000" y="1676400"/>
            <a:ext cx="2038350" cy="2084259"/>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Татьяна\Pictures\мои шаблоны\imagesCAAQTDTT.jpg"/>
          <p:cNvPicPr>
            <a:picLocks noChangeAspect="1" noChangeArrowheads="1"/>
          </p:cNvPicPr>
          <p:nvPr/>
        </p:nvPicPr>
        <p:blipFill>
          <a:blip r:embed="rId2"/>
          <a:srcRect/>
          <a:stretch>
            <a:fillRect/>
          </a:stretch>
        </p:blipFill>
        <p:spPr bwMode="auto">
          <a:xfrm>
            <a:off x="0" y="0"/>
            <a:ext cx="9144000" cy="6884479"/>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828800" y="304800"/>
            <a:ext cx="6781800" cy="1323439"/>
          </a:xfrm>
          <a:prstGeom prst="rect">
            <a:avLst/>
          </a:prstGeom>
          <a:noFill/>
        </p:spPr>
        <p:txBody>
          <a:bodyPr wrap="square" rtlCol="0">
            <a:spAutoFit/>
          </a:bodyPr>
          <a:lstStyle/>
          <a:p>
            <a:pPr algn="ctr"/>
            <a:r>
              <a:rPr lang="ru-RU" sz="4000" b="1" dirty="0" smtClean="0">
                <a:solidFill>
                  <a:srgbClr val="FFFF00"/>
                </a:solidFill>
              </a:rPr>
              <a:t>Дополнительные способы укладывания полос:</a:t>
            </a:r>
            <a:endParaRPr lang="ru-RU" sz="4000" b="1" dirty="0">
              <a:solidFill>
                <a:srgbClr val="FFFF00"/>
              </a:solidFill>
            </a:endParaRPr>
          </a:p>
        </p:txBody>
      </p:sp>
      <p:pic>
        <p:nvPicPr>
          <p:cNvPr id="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47800" y="1828800"/>
            <a:ext cx="2079625" cy="1543050"/>
          </a:xfrm>
          <a:prstGeom prst="rect">
            <a:avLst/>
          </a:prstGeom>
          <a:noFill/>
          <a:ln w="1905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86200" y="1905000"/>
            <a:ext cx="2060575" cy="1543050"/>
          </a:xfrm>
          <a:prstGeom prst="rect">
            <a:avLst/>
          </a:prstGeom>
          <a:noFill/>
          <a:ln w="1905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629400" y="1828800"/>
            <a:ext cx="2047875" cy="1543050"/>
          </a:xfrm>
          <a:prstGeom prst="rect">
            <a:avLst/>
          </a:prstGeom>
          <a:noFill/>
          <a:ln w="1905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524000" y="4419600"/>
            <a:ext cx="2335213" cy="1560513"/>
          </a:xfrm>
          <a:prstGeom prst="rect">
            <a:avLst/>
          </a:prstGeom>
          <a:noFill/>
          <a:ln w="1905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495800" y="4343400"/>
            <a:ext cx="412115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600200" y="3352800"/>
            <a:ext cx="1371600" cy="307777"/>
          </a:xfrm>
          <a:prstGeom prst="rect">
            <a:avLst/>
          </a:prstGeom>
          <a:solidFill>
            <a:srgbClr val="92D050"/>
          </a:solidFill>
        </p:spPr>
        <p:txBody>
          <a:bodyPr wrap="square" rtlCol="0">
            <a:spAutoFit/>
          </a:bodyPr>
          <a:lstStyle/>
          <a:p>
            <a:r>
              <a:rPr lang="ru-RU" sz="1400" b="1" dirty="0" smtClean="0"/>
              <a:t>Горизонтально</a:t>
            </a:r>
            <a:endParaRPr lang="ru-RU" sz="1400" b="1" dirty="0"/>
          </a:p>
        </p:txBody>
      </p:sp>
      <p:sp>
        <p:nvSpPr>
          <p:cNvPr id="12" name="TextBox 11"/>
          <p:cNvSpPr txBox="1"/>
          <p:nvPr/>
        </p:nvSpPr>
        <p:spPr>
          <a:xfrm flipH="1">
            <a:off x="4267200" y="3352800"/>
            <a:ext cx="1249682" cy="307777"/>
          </a:xfrm>
          <a:prstGeom prst="rect">
            <a:avLst/>
          </a:prstGeom>
          <a:solidFill>
            <a:srgbClr val="92D050"/>
          </a:solidFill>
        </p:spPr>
        <p:txBody>
          <a:bodyPr wrap="square" rtlCol="0">
            <a:spAutoFit/>
          </a:bodyPr>
          <a:lstStyle/>
          <a:p>
            <a:r>
              <a:rPr lang="ru-RU" sz="1400" b="1" dirty="0" smtClean="0"/>
              <a:t>Вертикально</a:t>
            </a:r>
            <a:endParaRPr lang="ru-RU" sz="1400" b="1" dirty="0"/>
          </a:p>
        </p:txBody>
      </p:sp>
      <p:sp>
        <p:nvSpPr>
          <p:cNvPr id="13" name="TextBox 12"/>
          <p:cNvSpPr txBox="1"/>
          <p:nvPr/>
        </p:nvSpPr>
        <p:spPr>
          <a:xfrm>
            <a:off x="7086600" y="3276600"/>
            <a:ext cx="1371600" cy="307777"/>
          </a:xfrm>
          <a:prstGeom prst="rect">
            <a:avLst/>
          </a:prstGeom>
          <a:solidFill>
            <a:srgbClr val="92D050"/>
          </a:solidFill>
        </p:spPr>
        <p:txBody>
          <a:bodyPr wrap="square" rtlCol="0">
            <a:spAutoFit/>
          </a:bodyPr>
          <a:lstStyle/>
          <a:p>
            <a:pPr algn="ctr"/>
            <a:r>
              <a:rPr lang="ru-RU" sz="1400" b="1" dirty="0" smtClean="0"/>
              <a:t>Диагонально</a:t>
            </a:r>
            <a:endParaRPr lang="ru-RU" sz="1400" b="1" dirty="0"/>
          </a:p>
        </p:txBody>
      </p:sp>
      <p:sp>
        <p:nvSpPr>
          <p:cNvPr id="14" name="TextBox 13"/>
          <p:cNvSpPr txBox="1"/>
          <p:nvPr/>
        </p:nvSpPr>
        <p:spPr>
          <a:xfrm>
            <a:off x="2362200" y="5943600"/>
            <a:ext cx="762000" cy="307777"/>
          </a:xfrm>
          <a:prstGeom prst="rect">
            <a:avLst/>
          </a:prstGeom>
          <a:solidFill>
            <a:srgbClr val="92D050"/>
          </a:solidFill>
        </p:spPr>
        <p:txBody>
          <a:bodyPr wrap="square" rtlCol="0">
            <a:spAutoFit/>
          </a:bodyPr>
          <a:lstStyle/>
          <a:p>
            <a:pPr algn="ctr"/>
            <a:r>
              <a:rPr lang="ru-RU" sz="1400" b="1" dirty="0" smtClean="0"/>
              <a:t>Веер</a:t>
            </a:r>
            <a:endParaRPr lang="ru-RU" sz="1400" b="1" dirty="0"/>
          </a:p>
        </p:txBody>
      </p:sp>
      <p:sp>
        <p:nvSpPr>
          <p:cNvPr id="15" name="TextBox 14"/>
          <p:cNvSpPr txBox="1"/>
          <p:nvPr/>
        </p:nvSpPr>
        <p:spPr>
          <a:xfrm>
            <a:off x="4648200" y="5791200"/>
            <a:ext cx="838200" cy="307777"/>
          </a:xfrm>
          <a:prstGeom prst="rect">
            <a:avLst/>
          </a:prstGeom>
          <a:solidFill>
            <a:srgbClr val="92D050"/>
          </a:solidFill>
        </p:spPr>
        <p:txBody>
          <a:bodyPr wrap="square" rtlCol="0">
            <a:spAutoFit/>
          </a:bodyPr>
          <a:lstStyle/>
          <a:p>
            <a:pPr algn="ctr"/>
            <a:r>
              <a:rPr lang="ru-RU" sz="1400" b="1" dirty="0" smtClean="0"/>
              <a:t>Елочка</a:t>
            </a:r>
            <a:endParaRPr lang="ru-RU" sz="1400" b="1" dirty="0"/>
          </a:p>
        </p:txBody>
      </p:sp>
      <p:sp>
        <p:nvSpPr>
          <p:cNvPr id="16" name="TextBox 15"/>
          <p:cNvSpPr txBox="1"/>
          <p:nvPr/>
        </p:nvSpPr>
        <p:spPr>
          <a:xfrm>
            <a:off x="7086600" y="5791200"/>
            <a:ext cx="762000" cy="307777"/>
          </a:xfrm>
          <a:prstGeom prst="rect">
            <a:avLst/>
          </a:prstGeom>
          <a:solidFill>
            <a:srgbClr val="92D050"/>
          </a:solidFill>
        </p:spPr>
        <p:txBody>
          <a:bodyPr wrap="square" rtlCol="0">
            <a:spAutoFit/>
          </a:bodyPr>
          <a:lstStyle/>
          <a:p>
            <a:pPr algn="ctr"/>
            <a:r>
              <a:rPr lang="ru-RU" sz="1400" b="1" dirty="0" smtClean="0"/>
              <a:t>Зигзаг</a:t>
            </a:r>
            <a:endParaRPr lang="ru-RU"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405</Words>
  <Application>Microsoft Office PowerPoint</Application>
  <PresentationFormat>Экран (4:3)</PresentationFormat>
  <Paragraphs>63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Schuma</dc:creator>
  <cp:lastModifiedBy>Пользователь Windows</cp:lastModifiedBy>
  <cp:revision>39</cp:revision>
  <dcterms:created xsi:type="dcterms:W3CDTF">2017-03-19T12:15:54Z</dcterms:created>
  <dcterms:modified xsi:type="dcterms:W3CDTF">2017-05-19T14:19:24Z</dcterms:modified>
</cp:coreProperties>
</file>