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304" r:id="rId10"/>
    <p:sldId id="271" r:id="rId11"/>
    <p:sldId id="259" r:id="rId12"/>
    <p:sldId id="288" r:id="rId13"/>
    <p:sldId id="278" r:id="rId14"/>
    <p:sldId id="305" r:id="rId15"/>
    <p:sldId id="306" r:id="rId16"/>
    <p:sldId id="263" r:id="rId17"/>
    <p:sldId id="272" r:id="rId18"/>
    <p:sldId id="279" r:id="rId19"/>
    <p:sldId id="273" r:id="rId20"/>
    <p:sldId id="274" r:id="rId21"/>
    <p:sldId id="289" r:id="rId22"/>
    <p:sldId id="290" r:id="rId23"/>
    <p:sldId id="277" r:id="rId24"/>
    <p:sldId id="282" r:id="rId25"/>
    <p:sldId id="283" r:id="rId26"/>
    <p:sldId id="281" r:id="rId27"/>
    <p:sldId id="280" r:id="rId28"/>
    <p:sldId id="284" r:id="rId29"/>
    <p:sldId id="285" r:id="rId30"/>
    <p:sldId id="292" r:id="rId31"/>
    <p:sldId id="293" r:id="rId32"/>
    <p:sldId id="294" r:id="rId33"/>
    <p:sldId id="295" r:id="rId34"/>
    <p:sldId id="296" r:id="rId35"/>
    <p:sldId id="297" r:id="rId36"/>
    <p:sldId id="307" r:id="rId37"/>
    <p:sldId id="308" r:id="rId38"/>
    <p:sldId id="298" r:id="rId39"/>
    <p:sldId id="299" r:id="rId40"/>
    <p:sldId id="300" r:id="rId41"/>
    <p:sldId id="287" r:id="rId42"/>
    <p:sldId id="30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CF662-38FA-414F-8AB9-851D099EC4D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9A3E75-1C75-446E-B15C-956904D0E24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Ребёнок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ADED59-4C38-4752-B952-6EBC9A80A507}" type="parTrans" cxnId="{032898A8-9DFF-4C31-B22B-BB95B4333E72}">
      <dgm:prSet/>
      <dgm:spPr/>
      <dgm:t>
        <a:bodyPr/>
        <a:lstStyle/>
        <a:p>
          <a:endParaRPr lang="ru-RU"/>
        </a:p>
      </dgm:t>
    </dgm:pt>
    <dgm:pt modelId="{13A9D319-7048-4DE8-AAB2-00B638FC7CB0}" type="sibTrans" cxnId="{032898A8-9DFF-4C31-B22B-BB95B4333E72}">
      <dgm:prSet/>
      <dgm:spPr/>
      <dgm:t>
        <a:bodyPr/>
        <a:lstStyle/>
        <a:p>
          <a:endParaRPr lang="ru-RU"/>
        </a:p>
      </dgm:t>
    </dgm:pt>
    <dgm:pt modelId="{5022EBEB-55E9-49D4-8672-3D66F00F25B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2B9292-D0FC-484A-A160-823279D4384C}" type="parTrans" cxnId="{A300F7D0-C76C-487B-B4C7-CAB3682FE64F}">
      <dgm:prSet/>
      <dgm:spPr/>
      <dgm:t>
        <a:bodyPr/>
        <a:lstStyle/>
        <a:p>
          <a:endParaRPr lang="ru-RU"/>
        </a:p>
      </dgm:t>
    </dgm:pt>
    <dgm:pt modelId="{D08EC2F1-D8C6-4774-8DED-FD63183956B7}" type="sibTrans" cxnId="{A300F7D0-C76C-487B-B4C7-CAB3682FE64F}">
      <dgm:prSet/>
      <dgm:spPr/>
      <dgm:t>
        <a:bodyPr/>
        <a:lstStyle/>
        <a:p>
          <a:endParaRPr lang="ru-RU"/>
        </a:p>
      </dgm:t>
    </dgm:pt>
    <dgm:pt modelId="{B2661D15-2D6A-4E28-BE68-5E40021F1F03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Детский сад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37F94-8C45-4FE6-887D-724477F36BF7}" type="parTrans" cxnId="{E05E8B58-F293-49C5-841C-08C469041137}">
      <dgm:prSet/>
      <dgm:spPr/>
      <dgm:t>
        <a:bodyPr/>
        <a:lstStyle/>
        <a:p>
          <a:endParaRPr lang="ru-RU"/>
        </a:p>
      </dgm:t>
    </dgm:pt>
    <dgm:pt modelId="{C8187F38-F38D-4E49-AE11-4525886C85C0}" type="sibTrans" cxnId="{E05E8B58-F293-49C5-841C-08C469041137}">
      <dgm:prSet/>
      <dgm:spPr/>
      <dgm:t>
        <a:bodyPr/>
        <a:lstStyle/>
        <a:p>
          <a:endParaRPr lang="ru-RU"/>
        </a:p>
      </dgm:t>
    </dgm:pt>
    <dgm:pt modelId="{D2BDEA33-0F83-4454-BD74-A8AB36C7B59A}" type="pres">
      <dgm:prSet presAssocID="{743CF662-38FA-414F-8AB9-851D099EC4DB}" presName="compositeShape" presStyleCnt="0">
        <dgm:presLayoutVars>
          <dgm:chMax val="7"/>
          <dgm:dir/>
          <dgm:resizeHandles val="exact"/>
        </dgm:presLayoutVars>
      </dgm:prSet>
      <dgm:spPr/>
    </dgm:pt>
    <dgm:pt modelId="{1C440245-7270-40AB-914D-0044A24498AA}" type="pres">
      <dgm:prSet presAssocID="{6D9A3E75-1C75-446E-B15C-956904D0E24D}" presName="circ1" presStyleLbl="vennNode1" presStyleIdx="0" presStyleCnt="3" custLinFactNeighborX="-341" custLinFactNeighborY="1430"/>
      <dgm:spPr/>
      <dgm:t>
        <a:bodyPr/>
        <a:lstStyle/>
        <a:p>
          <a:endParaRPr lang="ru-RU"/>
        </a:p>
      </dgm:t>
    </dgm:pt>
    <dgm:pt modelId="{A819C7F0-0306-4895-9FB8-FB03708ECF1D}" type="pres">
      <dgm:prSet presAssocID="{6D9A3E75-1C75-446E-B15C-956904D0E2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A132-46A2-46F2-B48A-69B3805AB8B4}" type="pres">
      <dgm:prSet presAssocID="{5022EBEB-55E9-49D4-8672-3D66F00F25B3}" presName="circ2" presStyleLbl="vennNode1" presStyleIdx="1" presStyleCnt="3"/>
      <dgm:spPr/>
      <dgm:t>
        <a:bodyPr/>
        <a:lstStyle/>
        <a:p>
          <a:endParaRPr lang="ru-RU"/>
        </a:p>
      </dgm:t>
    </dgm:pt>
    <dgm:pt modelId="{10E7341E-8ADA-4FD7-9CC8-A3FD87A1B60E}" type="pres">
      <dgm:prSet presAssocID="{5022EBEB-55E9-49D4-8672-3D66F00F25B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8C28E-91C2-48FA-AC46-DC82433249F3}" type="pres">
      <dgm:prSet presAssocID="{B2661D15-2D6A-4E28-BE68-5E40021F1F03}" presName="circ3" presStyleLbl="vennNode1" presStyleIdx="2" presStyleCnt="3"/>
      <dgm:spPr/>
      <dgm:t>
        <a:bodyPr/>
        <a:lstStyle/>
        <a:p>
          <a:endParaRPr lang="ru-RU"/>
        </a:p>
      </dgm:t>
    </dgm:pt>
    <dgm:pt modelId="{DA23F7CD-F0CE-47F5-A343-CD1EAF9C14CF}" type="pres">
      <dgm:prSet presAssocID="{B2661D15-2D6A-4E28-BE68-5E40021F1F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2898A8-9DFF-4C31-B22B-BB95B4333E72}" srcId="{743CF662-38FA-414F-8AB9-851D099EC4DB}" destId="{6D9A3E75-1C75-446E-B15C-956904D0E24D}" srcOrd="0" destOrd="0" parTransId="{64ADED59-4C38-4752-B952-6EBC9A80A507}" sibTransId="{13A9D319-7048-4DE8-AAB2-00B638FC7CB0}"/>
    <dgm:cxn modelId="{A300F7D0-C76C-487B-B4C7-CAB3682FE64F}" srcId="{743CF662-38FA-414F-8AB9-851D099EC4DB}" destId="{5022EBEB-55E9-49D4-8672-3D66F00F25B3}" srcOrd="1" destOrd="0" parTransId="{652B9292-D0FC-484A-A160-823279D4384C}" sibTransId="{D08EC2F1-D8C6-4774-8DED-FD63183956B7}"/>
    <dgm:cxn modelId="{5EE55D76-2A82-4058-B37A-5104E45ABAC7}" type="presOf" srcId="{B2661D15-2D6A-4E28-BE68-5E40021F1F03}" destId="{C768C28E-91C2-48FA-AC46-DC82433249F3}" srcOrd="0" destOrd="0" presId="urn:microsoft.com/office/officeart/2005/8/layout/venn1"/>
    <dgm:cxn modelId="{0720BB93-06BB-43BE-9880-E424142AFFA3}" type="presOf" srcId="{5022EBEB-55E9-49D4-8672-3D66F00F25B3}" destId="{B2A4A132-46A2-46F2-B48A-69B3805AB8B4}" srcOrd="0" destOrd="0" presId="urn:microsoft.com/office/officeart/2005/8/layout/venn1"/>
    <dgm:cxn modelId="{CAA8B7AA-7DC0-481C-9B7C-85E24E73608C}" type="presOf" srcId="{6D9A3E75-1C75-446E-B15C-956904D0E24D}" destId="{A819C7F0-0306-4895-9FB8-FB03708ECF1D}" srcOrd="1" destOrd="0" presId="urn:microsoft.com/office/officeart/2005/8/layout/venn1"/>
    <dgm:cxn modelId="{65D714B6-6A15-4920-B52D-9C959AF0A022}" type="presOf" srcId="{5022EBEB-55E9-49D4-8672-3D66F00F25B3}" destId="{10E7341E-8ADA-4FD7-9CC8-A3FD87A1B60E}" srcOrd="1" destOrd="0" presId="urn:microsoft.com/office/officeart/2005/8/layout/venn1"/>
    <dgm:cxn modelId="{5473E88B-B165-4957-AACD-43FA297FBB3E}" type="presOf" srcId="{B2661D15-2D6A-4E28-BE68-5E40021F1F03}" destId="{DA23F7CD-F0CE-47F5-A343-CD1EAF9C14CF}" srcOrd="1" destOrd="0" presId="urn:microsoft.com/office/officeart/2005/8/layout/venn1"/>
    <dgm:cxn modelId="{8569DED0-1B12-49FE-AAB7-A268A65A3F05}" type="presOf" srcId="{743CF662-38FA-414F-8AB9-851D099EC4DB}" destId="{D2BDEA33-0F83-4454-BD74-A8AB36C7B59A}" srcOrd="0" destOrd="0" presId="urn:microsoft.com/office/officeart/2005/8/layout/venn1"/>
    <dgm:cxn modelId="{E05E8B58-F293-49C5-841C-08C469041137}" srcId="{743CF662-38FA-414F-8AB9-851D099EC4DB}" destId="{B2661D15-2D6A-4E28-BE68-5E40021F1F03}" srcOrd="2" destOrd="0" parTransId="{BA037F94-8C45-4FE6-887D-724477F36BF7}" sibTransId="{C8187F38-F38D-4E49-AE11-4525886C85C0}"/>
    <dgm:cxn modelId="{DBC714DC-1527-4676-A4F3-891516056FAC}" type="presOf" srcId="{6D9A3E75-1C75-446E-B15C-956904D0E24D}" destId="{1C440245-7270-40AB-914D-0044A24498AA}" srcOrd="0" destOrd="0" presId="urn:microsoft.com/office/officeart/2005/8/layout/venn1"/>
    <dgm:cxn modelId="{917D30E2-8458-4858-94E6-B06B59E566B7}" type="presParOf" srcId="{D2BDEA33-0F83-4454-BD74-A8AB36C7B59A}" destId="{1C440245-7270-40AB-914D-0044A24498AA}" srcOrd="0" destOrd="0" presId="urn:microsoft.com/office/officeart/2005/8/layout/venn1"/>
    <dgm:cxn modelId="{38EFA48C-37B5-43FD-BC26-5C47512F60C4}" type="presParOf" srcId="{D2BDEA33-0F83-4454-BD74-A8AB36C7B59A}" destId="{A819C7F0-0306-4895-9FB8-FB03708ECF1D}" srcOrd="1" destOrd="0" presId="urn:microsoft.com/office/officeart/2005/8/layout/venn1"/>
    <dgm:cxn modelId="{500AC1AC-D4D0-4417-AB28-F0A5C55C689B}" type="presParOf" srcId="{D2BDEA33-0F83-4454-BD74-A8AB36C7B59A}" destId="{B2A4A132-46A2-46F2-B48A-69B3805AB8B4}" srcOrd="2" destOrd="0" presId="urn:microsoft.com/office/officeart/2005/8/layout/venn1"/>
    <dgm:cxn modelId="{B8B955BB-0CF8-4CFA-9457-1A6EA9008C08}" type="presParOf" srcId="{D2BDEA33-0F83-4454-BD74-A8AB36C7B59A}" destId="{10E7341E-8ADA-4FD7-9CC8-A3FD87A1B60E}" srcOrd="3" destOrd="0" presId="urn:microsoft.com/office/officeart/2005/8/layout/venn1"/>
    <dgm:cxn modelId="{8E7C8F79-B5CC-4FA9-A1BE-2AE3C4114627}" type="presParOf" srcId="{D2BDEA33-0F83-4454-BD74-A8AB36C7B59A}" destId="{C768C28E-91C2-48FA-AC46-DC82433249F3}" srcOrd="4" destOrd="0" presId="urn:microsoft.com/office/officeart/2005/8/layout/venn1"/>
    <dgm:cxn modelId="{46848C38-BADC-41BE-8EAE-E08C5F266390}" type="presParOf" srcId="{D2BDEA33-0F83-4454-BD74-A8AB36C7B59A}" destId="{DA23F7CD-F0CE-47F5-A343-CD1EAF9C14C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0245-7270-40AB-914D-0044A24498AA}">
      <dsp:nvSpPr>
        <dsp:cNvPr id="0" name=""/>
        <dsp:cNvSpPr/>
      </dsp:nvSpPr>
      <dsp:spPr>
        <a:xfrm>
          <a:off x="1654103" y="95629"/>
          <a:ext cx="2721902" cy="272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Ребёнок</a:t>
          </a:r>
          <a:endParaRPr lang="ru-RU" sz="3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7023" y="571962"/>
        <a:ext cx="1996061" cy="1224856"/>
      </dsp:txXfrm>
    </dsp:sp>
    <dsp:sp modelId="{B2A4A132-46A2-46F2-B48A-69B3805AB8B4}">
      <dsp:nvSpPr>
        <dsp:cNvPr id="0" name=""/>
        <dsp:cNvSpPr/>
      </dsp:nvSpPr>
      <dsp:spPr>
        <a:xfrm>
          <a:off x="2645537" y="1757895"/>
          <a:ext cx="2721902" cy="272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3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77986" y="2461053"/>
        <a:ext cx="1633141" cy="1497046"/>
      </dsp:txXfrm>
    </dsp:sp>
    <dsp:sp modelId="{C768C28E-91C2-48FA-AC46-DC82433249F3}">
      <dsp:nvSpPr>
        <dsp:cNvPr id="0" name=""/>
        <dsp:cNvSpPr/>
      </dsp:nvSpPr>
      <dsp:spPr>
        <a:xfrm>
          <a:off x="681231" y="1757895"/>
          <a:ext cx="2721902" cy="27219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Детский сад </a:t>
          </a:r>
          <a:endParaRPr lang="ru-RU" sz="3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7544" y="2461053"/>
        <a:ext cx="1633141" cy="1497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7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733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№и41 р. п. Петровское»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570" y="5295212"/>
            <a:ext cx="202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Петровское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4570" y="4315497"/>
            <a:ext cx="512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инструктор по физической культуре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Гусева Е.Г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6166" y="2253393"/>
            <a:ext cx="52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воспитателей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«ЗДОРОВЫЕ НОЖКИ»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плоскостопия у детей дошкольного возраста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пк\Pictures\slaj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28" y="1131197"/>
            <a:ext cx="2752011" cy="231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0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714356"/>
            <a:ext cx="6992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профилактики плоскостопия:</a:t>
            </a:r>
          </a:p>
          <a:p>
            <a:pPr algn="ctr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92880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ношение правильно подобранной обуви;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граничение нагрузки на нижние конечности;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пециальная гимнастика,  направленная на укрепление мышечно-связочного аппарата стоп и голени;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роведение специальных упражнений, гигиена и массаж ног с использованием особых предметов.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укрепление мышц, сохраняющих  свод стопы;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05721"/>
            <a:ext cx="17621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профилактики очень полезна ходьба детей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босиком: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9345">
            <a:off x="547922" y="923927"/>
            <a:ext cx="3070608" cy="223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6639">
            <a:off x="4766455" y="939344"/>
            <a:ext cx="3273812" cy="205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7167" y="3003229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не ровной </a:t>
            </a:r>
            <a:r>
              <a:rPr lang="ru-RU" dirty="0" smtClean="0"/>
              <a:t>поверхности (галька</a:t>
            </a:r>
            <a:r>
              <a:rPr lang="ru-RU" dirty="0"/>
              <a:t>, гравий)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275692"/>
            <a:ext cx="428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рыхлому грунту (рыхлая почва, песок)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7357" y="56855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стопа при этом рефлекторно «подбирается»,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мышцы – супинаторы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3645024"/>
            <a:ext cx="3060320" cy="282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726">
            <a:off x="4642619" y="3471177"/>
            <a:ext cx="2965017" cy="217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16632"/>
            <a:ext cx="1763688" cy="15841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09855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Простой тест для выявления плоскостопия.</a:t>
            </a:r>
            <a:b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Нужно взять лист бумаги, смазать босые ноги маслом и затем поставить ребенка на него, так чтобы вес его тела распределялся равномерно.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стопы в порядке, картинка на листочке будет выглядеть,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как 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рисунке 1.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отпечаток выглядит, как на </a:t>
            </a: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рисунке 2,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 это свидетельствует о наличие плоскостопия, и нужно скорее обратиться к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ортапеду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рисунок1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</a:t>
            </a:r>
            <a:r>
              <a:rPr kumimoji="0" lang="ru-RU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рисунок2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4834830"/>
            <a:ext cx="2229997" cy="1705581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92" y="4780367"/>
            <a:ext cx="2171092" cy="17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66953039"/>
              </p:ext>
            </p:extLst>
          </p:nvPr>
        </p:nvGraphicFramePr>
        <p:xfrm>
          <a:off x="1619672" y="1124744"/>
          <a:ext cx="60486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6992" y="8572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5" y="1701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654" y="14705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по профилактике плоскостопия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88063"/>
            <a:ext cx="8352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32D2E"/>
              </a:buClr>
              <a:buSzPct val="95000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Ходьба</a:t>
            </a:r>
            <a:r>
              <a:rPr lang="ru-RU" sz="2000" b="1" dirty="0">
                <a:solidFill>
                  <a:prstClr val="black"/>
                </a:solidFill>
                <a:latin typeface="Constantia"/>
              </a:rPr>
              <a:t>: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на месте, не отрывая носки от пола;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на носках, в приседе на носках, в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полуприседе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на пятках;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перекатом с пятки на носок;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на внешней стороне стопы;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приставным шагом по: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    -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обручу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    -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палке, веревке, канату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defRPr/>
            </a:pPr>
            <a:r>
              <a:rPr lang="ru-RU" sz="2000" dirty="0" smtClean="0">
                <a:solidFill>
                  <a:prstClr val="black"/>
                </a:solidFill>
                <a:latin typeface="Constantia"/>
              </a:rPr>
              <a:t>     -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ребристой дорожке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по кочкам;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по ребристой дорожке, по упаковке от яиц;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по сенсорным дорожкам (в группе);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Constantia"/>
              </a:rPr>
              <a:t>на ходунках.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87">
            <a:off x="7164288" y="1809750"/>
            <a:ext cx="1695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6992" y="8572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5" y="1701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654" y="14705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по профилактике плоскостопия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87">
            <a:off x="7164289" y="779147"/>
            <a:ext cx="1695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1088065"/>
            <a:ext cx="76884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Прокатывание предметов ногами(подошвами):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счетах;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игольчатых мячиков;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палочек;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мелких шариков.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Собирание пальцами ног: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шишек;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мелких игрушек (от Киндера).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Самомассаж: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ежиками;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шишками.</a:t>
            </a:r>
          </a:p>
        </p:txBody>
      </p:sp>
      <p:pic>
        <p:nvPicPr>
          <p:cNvPr id="11" name="Picture 4" descr="H:\DCIM\103MSDCF\DSC055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1244" y="1662932"/>
            <a:ext cx="3714744" cy="246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F:\DSC_0001-300x27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66" y="4293096"/>
            <a:ext cx="221456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F:\getBlogImage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4131362"/>
            <a:ext cx="276350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1" y="260648"/>
            <a:ext cx="6912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 по профилактике плоскостопия в условиях детского сада является одним из важных факторов укрепления здоровья детей. Успешность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проведения может быть обеспечена лишь в тесном контакте воспитателя, инструктора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физическому воспитанию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родителей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23">
            <a:off x="7020272" y="764704"/>
            <a:ext cx="1871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Черновик Профилактика плоскостопия\mery-profilaktiki-ploskostopiya-dlya-det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588225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01" y="173199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«Расскажи – и я забуду, покажи – и я запомню,  дай попробовать- и я пойму »</a:t>
            </a:r>
          </a:p>
          <a:p>
            <a:pPr algn="ctr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3070821"/>
            <a:ext cx="301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9" y="332656"/>
            <a:ext cx="502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Упражнения, сидя на стуле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841" y="105371"/>
            <a:ext cx="1368152" cy="1080120"/>
          </a:xfrm>
          <a:prstGeom prst="rect">
            <a:avLst/>
          </a:prstGeom>
        </p:spPr>
      </p:pic>
      <p:pic>
        <p:nvPicPr>
          <p:cNvPr id="2" name="Picture 2" descr="C:\Users\Елена\Desktop\Новая папка (2)\20190425_16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3" y="1098513"/>
            <a:ext cx="46510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Новая папка (2)\20190425_16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69" y="2852936"/>
            <a:ext cx="4279448" cy="34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5274" y="799286"/>
            <a:ext cx="549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Упражнения, сидя на полу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259226"/>
            <a:ext cx="1368152" cy="1080120"/>
          </a:xfrm>
          <a:prstGeom prst="rect">
            <a:avLst/>
          </a:prstGeom>
        </p:spPr>
      </p:pic>
      <p:pic>
        <p:nvPicPr>
          <p:cNvPr id="2050" name="Picture 2" descr="C:\Users\Елена\Desktop\Новая папка (2)\20190425_155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02" y="3717032"/>
            <a:ext cx="4469220" cy="26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Новая папка (2)\20190425_1558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3054"/>
            <a:ext cx="4833506" cy="27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Актуальность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дошкольный период ребенок быстро растет и развивается, движения становятся его потребностью.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Ребенок, страдающий плоскостопием, быстро устает от ходьбы и бега, плохо переносит статические нагрузки. Это в свою очередь отрицательно сказывается на его общефизическом развитии. Поэтому профилактика плоскостопия и своевременное обнаружение уплощения стопы чрезвычайно важны в период роста и развития опорно-двигательной системы организма.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3371">
            <a:off x="7236296" y="458416"/>
            <a:ext cx="16916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0135" y="857232"/>
            <a:ext cx="603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на массажном коврике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дминистратор\Desktop\9 may\IMG_23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7619"/>
          <a:stretch/>
        </p:blipFill>
        <p:spPr bwMode="auto">
          <a:xfrm>
            <a:off x="651517" y="2336551"/>
            <a:ext cx="4158343" cy="29064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9 may\IMG_23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3"/>
          <a:stretch/>
        </p:blipFill>
        <p:spPr bwMode="auto">
          <a:xfrm>
            <a:off x="5076055" y="2004988"/>
            <a:ext cx="3182343" cy="429309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5" y="1700807"/>
            <a:ext cx="142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«Уточка»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654" y="1470569"/>
            <a:ext cx="185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97" y="2889250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97" y="1124744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Елена\Desktop\Новая папка (2)\20190425_160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4232"/>
            <a:ext cx="2800584" cy="56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Новая папка (2)\20190425_1606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4232"/>
            <a:ext cx="2594358" cy="56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Елена\Desktop\Новая папка (2)\20190425_160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8" y="163616"/>
            <a:ext cx="3437017" cy="65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Новая папка (2)\20190425_160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849" y="130942"/>
            <a:ext cx="3397569" cy="65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4779" y="714356"/>
            <a:ext cx="604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оборудованием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Кудиц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esktop\фото 2016\день здоровья январь 2017\IMG_74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r="21457" b="11241"/>
          <a:stretch/>
        </p:blipFill>
        <p:spPr bwMode="auto">
          <a:xfrm>
            <a:off x="366477" y="2214155"/>
            <a:ext cx="4147528" cy="32272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ирина ивановна для опыта работы\Новая папка\DSCN1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36" y="2214154"/>
            <a:ext cx="3815904" cy="32272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556792"/>
            <a:ext cx="142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«Балансир»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920" y="1556792"/>
            <a:ext cx="34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Тактильная дорожка «Змейка»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5438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40689" y="700049"/>
            <a:ext cx="604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оборудованием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Кудиц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ирина ивановна для опыта работы\Новая папка\DSCN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6" y="1984530"/>
            <a:ext cx="3851920" cy="28889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ирина ивановна для опыта работы\Новая папка\DSCN2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3923928" cy="29429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2492896"/>
            <a:ext cx="35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Волнистая тактильная дорожка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95755"/>
            <a:ext cx="349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«Тактильный зеркальный куб»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916">
            <a:off x="7524328" y="1240671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0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33141" y="714356"/>
            <a:ext cx="604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оборудованием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Кудиц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ирина ивановна для опыта работы\Новая папка\DSCN26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8"/>
          <a:stretch/>
        </p:blipFill>
        <p:spPr bwMode="auto">
          <a:xfrm>
            <a:off x="642910" y="2043370"/>
            <a:ext cx="3785074" cy="4181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Администратор\Desktop\ирина ивановна для опыта работы\Новая папка\DSCN2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70" y="1938774"/>
            <a:ext cx="3168352" cy="422446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234" y="1430943"/>
            <a:ext cx="3150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«Балансировочные облачка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ниппелем»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2311" y="1569442"/>
            <a:ext cx="320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«Цветные речные камешки»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97" y="174606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483504"/>
            <a:ext cx="5676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с оборудованием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Кудиц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ирина ивановна для опыта работы\Новая папка\DSCN1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1" y="1302423"/>
            <a:ext cx="3647160" cy="486288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948501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«Тактильные коврики»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ирина ивановна для опыта работы\IMG_2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8"/>
          <a:stretch/>
        </p:blipFill>
        <p:spPr bwMode="auto">
          <a:xfrm>
            <a:off x="4572000" y="1302423"/>
            <a:ext cx="3824107" cy="49476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4586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Администратор\Desktop\ирина ивановна для опыта работы\Новая папка\DSCN13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5"/>
          <a:stretch/>
        </p:blipFill>
        <p:spPr bwMode="auto">
          <a:xfrm>
            <a:off x="1032751" y="1209936"/>
            <a:ext cx="6991617" cy="45953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42910" y="596037"/>
            <a:ext cx="753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пробуждения с жесткими массажными дорожками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12" y="5445224"/>
            <a:ext cx="13652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0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714337"/>
            <a:ext cx="604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оборудованием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Кудиц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ирина ивановна для опыта работы\IMG_2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"/>
          <a:stretch/>
        </p:blipFill>
        <p:spPr bwMode="auto">
          <a:xfrm>
            <a:off x="395536" y="1203598"/>
            <a:ext cx="4087326" cy="44508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ирина ивановна для опыта работы\IMG_23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/>
          <a:stretch/>
        </p:blipFill>
        <p:spPr bwMode="auto">
          <a:xfrm>
            <a:off x="4921200" y="1973922"/>
            <a:ext cx="3646685" cy="44508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дети подсматриваю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05109"/>
            <a:ext cx="16916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Администратор\Desktop\ирина ивановна для опыта работы\IMG_2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19330"/>
            <a:ext cx="4061797" cy="406179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ирина ивановна для опыта работы\IMG_2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37667"/>
            <a:ext cx="3861048" cy="38610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дети подсматриваю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2596" y="519330"/>
            <a:ext cx="1691680" cy="10801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5921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7" y="1428736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оздание условий для организации работы по предупреждению и профилактике плоскостопия обучающихся ДОУ.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928670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1" y="476672"/>
            <a:ext cx="5544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r>
              <a:rPr lang="ru-RU" sz="2800" b="1" i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радиционное и нетрадиционное оборудование </a:t>
            </a:r>
            <a:r>
              <a:rPr lang="ru-RU" sz="28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профилактики плоскостопия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5065" y="1993404"/>
            <a:ext cx="38164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9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40968"/>
            <a:ext cx="403244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96442"/>
            <a:ext cx="17430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9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0324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9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7" y="3248980"/>
            <a:ext cx="424847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789040"/>
            <a:ext cx="1872208" cy="1296144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89040"/>
            <a:ext cx="1872208" cy="1296144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pic>
        <p:nvPicPr>
          <p:cNvPr id="10" name="Рисунок 9" descr="IMG_97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215" y="678323"/>
            <a:ext cx="3694900" cy="256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96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2241" y="678323"/>
            <a:ext cx="3642087" cy="2549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97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3480990"/>
            <a:ext cx="4103331" cy="2682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0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89040"/>
            <a:ext cx="1872208" cy="1296144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pic>
        <p:nvPicPr>
          <p:cNvPr id="13" name="Рисунок 12" descr="IMG_9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890" y="157780"/>
            <a:ext cx="3980078" cy="312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96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260377"/>
            <a:ext cx="417646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5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1" y="4282954"/>
            <a:ext cx="1678833" cy="1162269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pic>
        <p:nvPicPr>
          <p:cNvPr id="10" name="Рисунок 9" descr="IMG_96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257" y="443532"/>
            <a:ext cx="4328927" cy="298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9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429000"/>
            <a:ext cx="4271058" cy="282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9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4452422"/>
            <a:ext cx="2058117" cy="1424850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pic>
        <p:nvPicPr>
          <p:cNvPr id="13" name="Рисунок 12" descr="IMG_9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525" y="488677"/>
            <a:ext cx="41044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99" y="3429000"/>
            <a:ext cx="44132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4452422"/>
            <a:ext cx="2058117" cy="1424850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pic>
        <p:nvPicPr>
          <p:cNvPr id="2050" name="Picture 2" descr="D:\Черновик Профилактика плоскостопия\profilaktika-ploskostopi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7" y="682352"/>
            <a:ext cx="6830188" cy="53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pic>
        <p:nvPicPr>
          <p:cNvPr id="2" name="Picture 2" descr="D:\Черновик Профилактика плоскостопия\lfk-d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3" y="934318"/>
            <a:ext cx="6604992" cy="49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899" y="4653136"/>
            <a:ext cx="2058117" cy="1424850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416823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ормирование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правильного свода стопы - процесс продолжительный</a:t>
            </a:r>
            <a:r>
              <a:rPr lang="ru-RU" sz="2400" b="1" kern="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24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ребующий</a:t>
            </a:r>
            <a:r>
              <a:rPr lang="ru-RU" sz="24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систематической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4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4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детьми ежедневно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>
              <a:solidFill>
                <a:srgbClr val="000000"/>
              </a:solidFill>
              <a:latin typeface="Segoe Print" pitchFamily="2" charset="0"/>
              <a:cs typeface="Arial"/>
            </a:endParaRPr>
          </a:p>
        </p:txBody>
      </p:sp>
      <p:pic>
        <p:nvPicPr>
          <p:cNvPr id="10" name="Рисунок 9" descr="IMG_9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794" y="1803089"/>
            <a:ext cx="3908237" cy="2605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9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8033" y="3573016"/>
            <a:ext cx="395838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71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365104"/>
            <a:ext cx="2058117" cy="1424850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925">
            <a:off x="7164288" y="652673"/>
            <a:ext cx="1691680" cy="1080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41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>
              <a:solidFill>
                <a:srgbClr val="000000"/>
              </a:solidFill>
              <a:latin typeface="Segoe Print" pitchFamily="2" charset="0"/>
              <a:cs typeface="Arial"/>
            </a:endParaRPr>
          </a:p>
        </p:txBody>
      </p:sp>
      <p:pic>
        <p:nvPicPr>
          <p:cNvPr id="12" name="Рисунок 11" descr="IMG_9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76672"/>
            <a:ext cx="3456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96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76672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595" y="3493353"/>
            <a:ext cx="1872208" cy="1584176"/>
          </a:xfrm>
          <a:prstGeom prst="rect">
            <a:avLst/>
          </a:prstGeom>
        </p:spPr>
      </p:pic>
      <p:pic>
        <p:nvPicPr>
          <p:cNvPr id="16" name="Рисунок 15" descr="IMG_9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3" y="3413690"/>
            <a:ext cx="4266979" cy="260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4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6" y="1500174"/>
            <a:ext cx="81439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ормирование двигательных умений и навыков обучающихся в соответствии с его индивидуальными особенностями профилактики и коррекции плоскостопия;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спользование специальных физических упражнений для профилактики плоскостопия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оздание в ДОУ условий для разнообразного по содержанию и формам сотрудничества, способствующего развитию конструктивного взаимодействия с родителями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928670"/>
            <a:ext cx="178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1739"/>
            <a:ext cx="16916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365104"/>
            <a:ext cx="2058117" cy="1424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41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>
              <a:solidFill>
                <a:srgbClr val="000000"/>
              </a:solidFill>
              <a:latin typeface="Segoe Print" pitchFamily="2" charset="0"/>
              <a:cs typeface="Arial"/>
            </a:endParaRPr>
          </a:p>
        </p:txBody>
      </p:sp>
      <p:pic>
        <p:nvPicPr>
          <p:cNvPr id="15" name="Рисунок 14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403" y="707504"/>
            <a:ext cx="1872208" cy="1584176"/>
          </a:xfrm>
          <a:prstGeom prst="rect">
            <a:avLst/>
          </a:prstGeom>
        </p:spPr>
      </p:pic>
      <p:pic>
        <p:nvPicPr>
          <p:cNvPr id="5122" name="Picture 2" descr="C:\Users\Елена\Desktop\Новая папка (2)\20190425_1556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70" y="476672"/>
            <a:ext cx="3630333" cy="33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Новая папка (2)\20190425_160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03" y="3284984"/>
            <a:ext cx="4711203" cy="28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0907" y="928670"/>
            <a:ext cx="5772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988840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Е.И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Николаева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здоровьеформирование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условиях детского сада».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Е.Ю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Александрова «Оздоровительная работа в дошкольных образовательных учреждениях по программе «Остров здоровья»».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Ю.А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Кириллова «Сценарии физкультурных досугов и спортивных праздников для детей логопедических групп с диагнозом ОНР и детей массовых групп детского сада от 3 до 7 лет».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М.Ю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Картушина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«Быть здоровыми хотим».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Е.Р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Железнова «Оздоровительная гимнастика и подвижные игры для старших дошкольников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Л.В.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Шапкова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Частные методики по адаптивной физической культуре.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2682186" cy="2232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41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lang="ru-RU" sz="2400" b="1" kern="0" dirty="0">
              <a:solidFill>
                <a:srgbClr val="000000"/>
              </a:solidFill>
              <a:latin typeface="Segoe Print" pitchFamily="2" charset="0"/>
              <a:cs typeface="Arial"/>
            </a:endParaRPr>
          </a:p>
        </p:txBody>
      </p:sp>
      <p:pic>
        <p:nvPicPr>
          <p:cNvPr id="15" name="Рисунок 14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221" y="386309"/>
            <a:ext cx="2664296" cy="2254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475537"/>
            <a:ext cx="705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44.jpg"/>
          <p:cNvPicPr>
            <a:picLocks noChangeAspect="1" noChangeArrowheads="1"/>
          </p:cNvPicPr>
          <p:nvPr/>
        </p:nvPicPr>
        <p:blipFill>
          <a:blip r:embed="rId3"/>
          <a:srcRect b="10481"/>
          <a:stretch>
            <a:fillRect/>
          </a:stretch>
        </p:blipFill>
        <p:spPr bwMode="auto">
          <a:xfrm>
            <a:off x="1214414" y="500042"/>
            <a:ext cx="6429420" cy="521497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639">
            <a:off x="682219" y="3358473"/>
            <a:ext cx="17684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8033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Плоскостопие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это изменение формы стопы, которое характеризуется опущением ее продольного и поперечного  свода.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лоскостоп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149525"/>
            <a:ext cx="5572125" cy="2952328"/>
          </a:xfrm>
          <a:prstGeom prst="rect">
            <a:avLst/>
          </a:prstGeom>
        </p:spPr>
      </p:pic>
      <p:pic>
        <p:nvPicPr>
          <p:cNvPr id="6" name="Рисунок 5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8032" y="10319"/>
            <a:ext cx="17636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4808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плоскостопия: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428736"/>
            <a:ext cx="79296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анее вставание;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збыточный вес;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енетическая предрасположенность;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равмы стопы;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лительное хождение  босиком по полу с твердым гладким покрытием;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лохо подобранная обувь;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перенесенные заболевания (рахит, осложнения после полиомиелита);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едостаточная  или избыточная  физическая нагрузка.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3258" y="500912"/>
            <a:ext cx="1691680" cy="1080120"/>
          </a:xfrm>
          <a:prstGeom prst="rect">
            <a:avLst/>
          </a:prstGeom>
        </p:spPr>
      </p:pic>
      <p:pic>
        <p:nvPicPr>
          <p:cNvPr id="9" name="Рисунок 8" descr="ног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229200"/>
            <a:ext cx="155282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860" y="785794"/>
            <a:ext cx="4864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плоскостопия: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590916"/>
            <a:ext cx="77867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быстрая утомляемость ног;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ыстрое изнашивание внутренней стороны по подошвы;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ебенок ходит с широко расставленными ногами, слегка сгибая ноги в коленях, развернув стопы;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топа имеет неправильную форму или становится шире;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оявление отека стоп к вечеру, которого не будет утром;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оющие боли при стоянии или ходьбе в голенях или стопах.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оги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756" y="5252789"/>
            <a:ext cx="1872208" cy="1152128"/>
          </a:xfrm>
          <a:prstGeom prst="rect">
            <a:avLst/>
          </a:prstGeom>
        </p:spPr>
      </p:pic>
      <p:pic>
        <p:nvPicPr>
          <p:cNvPr id="9" name="Рисунок 8" descr="дети подсматриваю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7426">
            <a:off x="7250303" y="458414"/>
            <a:ext cx="16916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869883"/>
            <a:ext cx="716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факторов развития плоскостопия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428736"/>
            <a:ext cx="7929618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Недоразвитие мышц стопы;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Слабость мышечно-связочного аппарата стопы, может быть в результате рахита;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Большие физические нагрузки;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Излишний вес;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Длительное пребывание в постели (в результате болезни);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Ношение неправильно подобранной обуви;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Косолапость;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Х-образная форма ножек;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Травмы стопы, голеностопного сустава, лодыжки;</a:t>
            </a:r>
          </a:p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Наследственная предрасположенность</a:t>
            </a:r>
            <a:r>
              <a:rPr lang="ru-RU" sz="2600" b="1" dirty="0">
                <a:solidFill>
                  <a:prstClr val="black"/>
                </a:solidFill>
                <a:latin typeface="Constantia"/>
              </a:rPr>
              <a:t>.</a:t>
            </a:r>
          </a:p>
        </p:txBody>
      </p:sp>
      <p:pic>
        <p:nvPicPr>
          <p:cNvPr id="8" name="Рисунок 7" descr="дети подсматрив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3258" y="500912"/>
            <a:ext cx="1691680" cy="1080120"/>
          </a:xfrm>
          <a:prstGeom prst="rect">
            <a:avLst/>
          </a:prstGeom>
        </p:spPr>
      </p:pic>
      <p:pic>
        <p:nvPicPr>
          <p:cNvPr id="9" name="Рисунок 8" descr="ног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560519"/>
            <a:ext cx="155282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774</Words>
  <Application>Microsoft Office PowerPoint</Application>
  <PresentationFormat>Экран (4:3)</PresentationFormat>
  <Paragraphs>125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Пользователь Windows</cp:lastModifiedBy>
  <cp:revision>73</cp:revision>
  <dcterms:created xsi:type="dcterms:W3CDTF">2013-08-18T22:47:43Z</dcterms:created>
  <dcterms:modified xsi:type="dcterms:W3CDTF">2019-04-25T17:08:49Z</dcterms:modified>
</cp:coreProperties>
</file>