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5" r:id="rId3"/>
    <p:sldId id="265" r:id="rId4"/>
    <p:sldId id="266" r:id="rId5"/>
    <p:sldId id="272" r:id="rId6"/>
    <p:sldId id="260" r:id="rId7"/>
    <p:sldId id="279" r:id="rId8"/>
    <p:sldId id="273" r:id="rId9"/>
    <p:sldId id="270" r:id="rId10"/>
    <p:sldId id="275" r:id="rId11"/>
    <p:sldId id="267" r:id="rId12"/>
    <p:sldId id="287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99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C7A76-5C7E-4E5B-9682-ED6CC8BD6B3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690E-2BD3-415B-8FFB-761536CC6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4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61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png"/><Relationship Id="rId7" Type="http://schemas.openxmlformats.org/officeDocument/2006/relationships/image" Target="../media/image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7.png"/><Relationship Id="rId10" Type="http://schemas.openxmlformats.org/officeDocument/2006/relationships/image" Target="../media/image69.png"/><Relationship Id="rId4" Type="http://schemas.openxmlformats.org/officeDocument/2006/relationships/image" Target="../media/image19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5.wmf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5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38.png"/><Relationship Id="rId3" Type="http://schemas.openxmlformats.org/officeDocument/2006/relationships/image" Target="../media/image44.jpeg"/><Relationship Id="rId7" Type="http://schemas.openxmlformats.org/officeDocument/2006/relationships/image" Target="../media/image34.png"/><Relationship Id="rId12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7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45.png"/><Relationship Id="rId9" Type="http://schemas.openxmlformats.org/officeDocument/2006/relationships/image" Target="../media/image5.wmf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077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Игра-презентация 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 развитию  грамматического  строя  речи 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«Веселые поварята» </a:t>
            </a:r>
            <a:r>
              <a:rPr lang="ru-RU" sz="20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(старший  дошкольный  возраст)</a:t>
            </a:r>
            <a:r>
              <a:rPr lang="ru-RU" sz="1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96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6" name="Picture 2" descr="F:\смешарики\0_5456f_5f67a090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3805883" cy="3805883"/>
          </a:xfrm>
          <a:prstGeom prst="rect">
            <a:avLst/>
          </a:prstGeom>
          <a:noFill/>
        </p:spPr>
      </p:pic>
      <p:pic>
        <p:nvPicPr>
          <p:cNvPr id="26628" name="Picture 4" descr="F:\смешарики\mjlqpkhencovreoxnjk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78088"/>
            <a:ext cx="3779912" cy="377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а2\мама основная папка\694921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818682" cy="4818683"/>
          </a:xfrm>
          <a:prstGeom prst="rect">
            <a:avLst/>
          </a:prstGeom>
          <a:noFill/>
        </p:spPr>
      </p:pic>
      <p:pic>
        <p:nvPicPr>
          <p:cNvPr id="7172" name="Picture 4" descr="Фрукты и ягоды, композиции, декорации, клипарт в формате PNG на прозрачном фоне &quot; Alldaydesing.net - Искусство графики, элеме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44376" cy="1734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256584" cy="12289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" name="Picture 16" descr="Клипарт Кафе-коф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 l="42817" t="23502" r="-353" b="49079"/>
          <a:stretch>
            <a:fillRect/>
          </a:stretch>
        </p:blipFill>
        <p:spPr bwMode="auto">
          <a:xfrm>
            <a:off x="1475656" y="260648"/>
            <a:ext cx="1948453" cy="1268760"/>
          </a:xfrm>
          <a:prstGeom prst="rect">
            <a:avLst/>
          </a:prstGeom>
          <a:noFill/>
        </p:spPr>
      </p:pic>
      <p:pic>
        <p:nvPicPr>
          <p:cNvPr id="7" name="Picture 3" descr="MCj043689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7176" name="Picture 8" descr="Ананас в PNG с прозрачным фоном 32 - Государственный склад клипарта Фотошоп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0"/>
            <a:ext cx="1166529" cy="2880320"/>
          </a:xfrm>
          <a:prstGeom prst="rect">
            <a:avLst/>
          </a:prstGeom>
          <a:noFill/>
        </p:spPr>
      </p:pic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8711952" y="0"/>
            <a:ext cx="432048" cy="4766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10" descr="z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135715"/>
            <a:ext cx="1591715" cy="172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Витаминный клипарт - ягоды и фрукты на прозрачном фоне &quot; Скачать бесплатно клипарты, плагины, шаблоны для фотошопа. 2012 календ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5089" y="5085184"/>
            <a:ext cx="2664614" cy="1512168"/>
          </a:xfrm>
          <a:prstGeom prst="rect">
            <a:avLst/>
          </a:prstGeom>
          <a:noFill/>
        </p:spPr>
      </p:pic>
      <p:pic>
        <p:nvPicPr>
          <p:cNvPr id="9" name="Рисунок 8" descr="z7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212976"/>
            <a:ext cx="179774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512-512_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1916832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51520" y="260648"/>
            <a:ext cx="5112568" cy="25649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Помоги Ёжику выбрать торт на день рожденье </a:t>
            </a:r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Нюше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? Нажимай на выбранную картинку и говори: 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торт из фруктов – фруктовый, торт с кремом из ананаса – ананасовый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 т.д.</a:t>
            </a:r>
          </a:p>
          <a:p>
            <a:pPr algn="ctr"/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Отвечай полным предложением!</a:t>
            </a:r>
            <a:endParaRPr lang="ru-RU" b="1" i="1" dirty="0" smtClean="0">
              <a:solidFill>
                <a:srgbClr val="0033CC"/>
              </a:solidFill>
              <a:latin typeface="Bookman Old Style" pitchFamily="18" charset="0"/>
              <a:ea typeface="BatangChe" pitchFamily="49" charset="-127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Чтобы убрать текст задания,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щелкните по нему.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61425E-6 C 0.04531 -0.01203 0.0908 -0.02406 0.11562 -0.02961 C 0.14045 -0.03516 0.12587 -0.03655 0.1493 -0.03308 C 0.17274 -0.02961 0.21927 -0.02475 0.2559 -0.0088 C 0.29253 0.00716 0.34028 0.03515 0.36892 0.0622 C 0.39757 0.08926 0.41302 0.12118 0.42725 0.15379 C 0.44149 0.18639 0.45 0.23866 0.45451 0.25762 C 0.45903 0.27659 0.45434 0.26641 0.45451 0.26803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24699E-6 C -0.03056 -0.04325 -0.06094 -0.08626 -0.07656 -0.11586 C -0.09219 -0.14547 -0.08837 -0.14362 -0.0934 -0.17831 C -0.09844 -0.213 -0.11719 -0.28816 -0.10642 -0.32354 C -0.09566 -0.35893 -0.05851 -0.38437 -0.02847 -0.39107 C 0.00156 -0.39778 0.03785 -0.38067 0.07413 -0.36332 " pathEditMode="relative" ptsTypes="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49861E-6 C -0.0033 -0.08071 -0.00538 -0.16119 0.01667 -0.23011 C 0.03889 -0.29903 0.08681 -0.39778 0.13247 -0.41351 C 0.17813 -0.42923 0.23455 -0.3772 0.29115 -0.32516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21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2.78446E-6 C -0.02986 0.03562 -0.04375 0.07146 -0.04896 0.0976 C -0.05399 0.1235 -0.04826 0.14061 -0.0467 0.15541 C -0.04514 0.17068 -0.04514 0.1716 -0.03975 0.18825 C -0.03437 0.20444 -0.03142 0.22711 -0.01441 0.25347 C 0.00243 0.27914 0.04896 0.33025 0.06146 0.34575 " pathEditMode="relative" rAng="0" ptsTypes="aaaaaA">
                                      <p:cBhvr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17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601 C -0.09532 -0.05782 -0.19046 -0.12142 -0.26424 -0.11933 C -0.3382 -0.11725 -0.42969 -0.04255 -0.44358 0.01873 C -0.45747 0.07979 -0.40278 0.16374 -0.34792 0.2479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5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0601E-6 C 0.0625 -0.05989 0.125 -0.11979 0.18577 -0.14523 C 0.24653 -0.17067 0.32518 -0.15957 0.36493 -0.15217 C 0.40469 -0.14477 0.41476 -0.12257 0.42483 -0.10037 " pathEditMode="relative" ptsTypes="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9852E-6 C 0.05417 -0.00878 0.10851 -0.01734 0.14045 -0.02081 C 0.17257 -0.02428 0.17327 -0.02312 0.19219 -0.02081 C 0.21094 -0.0185 0.23316 -0.01503 0.2533 -0.00693 C 0.27361 0.00116 0.29722 0.01642 0.31337 0.02799 C 0.32952 0.03978 0.34219 0.05273 0.35104 0.06314 C 0.35972 0.07332 0.36285 0.08118 0.36632 0.08927 " pathEditMode="relative" rAng="0" ptsTypes="aaaaa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3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62257E-6 C -0.00121 0.03377 -0.00225 0.06754 0.01302 0.10384 C 0.0283 0.14015 0.0632 0.1834 0.09219 0.21809 C 0.12118 0.25278 0.15035 0.28377 0.18698 0.31152 C 0.22362 0.33928 0.26771 0.36171 0.31181 0.38414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 descr="F:\смешарики\102950897_c853c45aceaf077493ff7630b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2988489" cy="2304256"/>
          </a:xfrm>
          <a:prstGeom prst="rect">
            <a:avLst/>
          </a:prstGeom>
          <a:noFill/>
        </p:spPr>
      </p:pic>
      <p:pic>
        <p:nvPicPr>
          <p:cNvPr id="24" name="Picture 3" descr="F:\смешарики\0_f77b1_13ac7f68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365104"/>
            <a:ext cx="3024336" cy="2249351"/>
          </a:xfrm>
          <a:prstGeom prst="rect">
            <a:avLst/>
          </a:prstGeom>
          <a:noFill/>
        </p:spPr>
      </p:pic>
      <p:pic>
        <p:nvPicPr>
          <p:cNvPr id="10" name="Рисунок 12" descr="тыкв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2304256" cy="215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z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68073">
            <a:off x="1970919" y="1656546"/>
            <a:ext cx="1962303" cy="148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8711952" y="0"/>
            <a:ext cx="432048" cy="4766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1" descr="F:\смешарики\vecteur-salade-de-legumes-de-bande-dessinee_34-47064.jpg"/>
          <p:cNvPicPr>
            <a:picLocks noChangeAspect="1" noChangeArrowheads="1"/>
          </p:cNvPicPr>
          <p:nvPr/>
        </p:nvPicPr>
        <p:blipFill>
          <a:blip r:embed="rId6" cstate="print">
            <a:lum bright="-30000" contrast="40000"/>
          </a:blip>
          <a:srcRect l="62077" t="7028" r="-1724" b="51979"/>
          <a:stretch>
            <a:fillRect/>
          </a:stretch>
        </p:blipFill>
        <p:spPr bwMode="auto">
          <a:xfrm>
            <a:off x="251520" y="4869160"/>
            <a:ext cx="2744511" cy="173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21" descr="капуста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00808"/>
            <a:ext cx="2051720" cy="195401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188640"/>
            <a:ext cx="4968552" cy="27363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Чтобы узнать, что </a:t>
            </a:r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Копатыч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приготовил себе на завтрак нажимай на продукт, смотри и отвечай: 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каша из тыквы – тыквенная, салат из капусты – капустный, чай с лимоном – лимонный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 т.д. </a:t>
            </a:r>
          </a:p>
          <a:p>
            <a:pPr algn="ctr"/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Отвечай полным предложением!</a:t>
            </a:r>
            <a:endParaRPr lang="ru-RU" b="1" i="1" dirty="0" smtClean="0">
              <a:solidFill>
                <a:srgbClr val="0033CC"/>
              </a:solidFill>
              <a:latin typeface="Bookman Old Style" pitchFamily="18" charset="0"/>
              <a:ea typeface="BatangChe" pitchFamily="49" charset="-127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Чтобы убрать текст задания,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щелкните по нему.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pic>
        <p:nvPicPr>
          <p:cNvPr id="2053" name="Picture 5" descr="My Williams - Страница 1014 - Архив - Форумы на F1News.Ru - Страница 10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0"/>
            <a:ext cx="4300736" cy="430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074E-6 C 0.05209 0.03469 0.10434 0.06961 0.13212 0.09806 C 0.1599 0.1265 0.15938 0.14801 0.16719 0.17044 C 0.17518 0.19287 0.17535 0.21022 0.17986 0.23265 C 0.18438 0.25509 0.18976 0.28307 0.19393 0.30504 C 0.19809 0.32701 0.20139 0.34158 0.20521 0.36355 C 0.20886 0.38552 0.20955 0.40402 0.21632 0.43594 C 0.22292 0.46762 0.23854 0.52868 0.24584 0.55504 C 0.2533 0.58164 0.25643 0.58811 0.2599 0.59482 " pathEditMode="relative" rAng="0" ptsTypes="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012E-6 L 0.06302 0.398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281E-7 C 0.00868 0.06268 0.01754 0.12535 0.05451 0.16073 C 0.09149 0.19612 0.16129 0.19959 0.22205 0.21277 C 0.28281 0.22595 0.37188 0.21878 0.41944 0.24029 C 0.46701 0.2618 0.48733 0.30204 0.50781 0.34251 " pathEditMode="relative" ptsTypes="aaa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смешарики\9-cute-red-kitchen-icons-vector-set-.jpg"/>
          <p:cNvPicPr>
            <a:picLocks noChangeAspect="1" noChangeArrowheads="1"/>
          </p:cNvPicPr>
          <p:nvPr/>
        </p:nvPicPr>
        <p:blipFill>
          <a:blip r:embed="rId2" cstate="print"/>
          <a:srcRect l="7926" t="70458" r="71898" b="10088"/>
          <a:stretch>
            <a:fillRect/>
          </a:stretch>
        </p:blipFill>
        <p:spPr bwMode="auto">
          <a:xfrm>
            <a:off x="5580112" y="404664"/>
            <a:ext cx="2016224" cy="1944216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" name="Picture 8" descr="F:\смешарики\hot-steaming-bowl-of-soup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2808312" cy="3407646"/>
          </a:xfrm>
          <a:prstGeom prst="rect">
            <a:avLst/>
          </a:prstGeom>
          <a:noFill/>
        </p:spPr>
      </p:pic>
      <p:pic>
        <p:nvPicPr>
          <p:cNvPr id="13" name="Picture 15" descr="F:\смешарики\755f446eddedb2e070eed26de19fc32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836712"/>
            <a:ext cx="2088232" cy="2096585"/>
          </a:xfrm>
          <a:prstGeom prst="ellipse">
            <a:avLst/>
          </a:prstGeom>
          <a:noFill/>
        </p:spPr>
      </p:pic>
      <p:pic>
        <p:nvPicPr>
          <p:cNvPr id="4100" name="Picture 4" descr="Съедобные грибы (часть 2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81128"/>
            <a:ext cx="1714800" cy="2088232"/>
          </a:xfrm>
          <a:prstGeom prst="rect">
            <a:avLst/>
          </a:prstGeom>
          <a:noFill/>
        </p:spPr>
      </p:pic>
      <p:sp>
        <p:nvSpPr>
          <p:cNvPr id="14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8711952" y="0"/>
            <a:ext cx="432048" cy="4766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лючевые слова: Мультфильмы, символов, шеф-повар, линии искусства, фон, фрукты, пицца, вино, рыба, вектор материала"/>
          <p:cNvPicPr>
            <a:picLocks noChangeAspect="1" noChangeArrowheads="1"/>
          </p:cNvPicPr>
          <p:nvPr/>
        </p:nvPicPr>
        <p:blipFill>
          <a:blip r:embed="rId6" cstate="print"/>
          <a:srcRect l="27405" t="51873" r="39521" b="26034"/>
          <a:stretch>
            <a:fillRect/>
          </a:stretch>
        </p:blipFill>
        <p:spPr bwMode="auto">
          <a:xfrm>
            <a:off x="539552" y="5517232"/>
            <a:ext cx="1800200" cy="1182988"/>
          </a:xfrm>
          <a:prstGeom prst="roundRect">
            <a:avLst>
              <a:gd name="adj" fmla="val 41046"/>
            </a:avLst>
          </a:prstGeom>
          <a:noFill/>
        </p:spPr>
      </p:pic>
      <p:pic>
        <p:nvPicPr>
          <p:cNvPr id="23" name="Picture 6" descr="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052736"/>
            <a:ext cx="10368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Облако 27"/>
          <p:cNvSpPr/>
          <p:nvPr/>
        </p:nvSpPr>
        <p:spPr>
          <a:xfrm>
            <a:off x="5940152" y="908720"/>
            <a:ext cx="1224136" cy="1008112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17" descr="q4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4869160"/>
            <a:ext cx="11763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12" descr="18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5201816"/>
            <a:ext cx="178653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23528" y="188640"/>
            <a:ext cx="4824536" cy="25649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Чтобы узнать, что </a:t>
            </a:r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Нюша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приготовила на обед нажимай на продукт, смотри и отвечай: 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суп из грибов – грибной, котлета из рыбы – рыбная, пюре из картофеля – картофельное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 т.д. </a:t>
            </a:r>
          </a:p>
          <a:p>
            <a:pPr algn="ctr"/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Отвечай полным предложением!</a:t>
            </a:r>
            <a:endParaRPr lang="ru-RU" b="1" i="1" dirty="0" smtClean="0">
              <a:solidFill>
                <a:srgbClr val="0033CC"/>
              </a:solidFill>
              <a:latin typeface="Bookman Old Style" pitchFamily="18" charset="0"/>
              <a:ea typeface="BatangChe" pitchFamily="49" charset="-127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Чтобы убрать текст задания,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щелкните по нему.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pic>
        <p:nvPicPr>
          <p:cNvPr id="1031" name="Picture 7" descr="оформление изделий(шнуры, цветы разные, помпоны, з Записи в рубрике оформление изделий(шнуры, цветы разные, помпоны, з Дневник 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652120" y="2852936"/>
            <a:ext cx="3209745" cy="38038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346E-6 L 0.50278 -0.566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765E-6 C 0.00208 -0.10152 0.00434 -0.20259 0.06302 -0.26942 C 0.1217 -0.33626 0.26892 -0.33718 0.35243 -0.40078 C 0.43576 -0.46438 0.52865 -0.60985 0.56389 -0.65148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-3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6503E-6 C -0.08211 -0.02127 -0.16423 -0.04232 -0.21163 -0.07261 C -0.25902 -0.10291 -0.26857 -0.14454 -0.28437 -0.18177 C -0.30017 -0.21901 -0.30086 -0.26202 -0.30642 -0.29579 C -0.31198 -0.32955 -0.31302 -0.3617 -0.31805 -0.38413 C -0.32309 -0.40656 -0.33298 -0.4216 -0.33628 -0.43085 " pathEditMode="relative" ptsTypes="aaaaaA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14524E-7 L 0.29131 -0.62928 " pathEditMode="relative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86800" cy="1138138"/>
          </a:xfrm>
        </p:spPr>
        <p:txBody>
          <a:bodyPr>
            <a:noAutofit/>
          </a:bodyPr>
          <a:lstStyle/>
          <a:p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80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80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</a:t>
            </a:r>
            <a:r>
              <a:rPr lang="ru-RU" sz="8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8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здорово!</a:t>
            </a:r>
            <a:endParaRPr lang="ru-RU" sz="8000" dirty="0"/>
          </a:p>
        </p:txBody>
      </p:sp>
      <p:pic>
        <p:nvPicPr>
          <p:cNvPr id="6" name="Picture 2" descr="F:\смешарики\0_5456f_5f67a090_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98157" y="2852936"/>
            <a:ext cx="3445843" cy="3445843"/>
          </a:xfrm>
          <a:prstGeom prst="rect">
            <a:avLst/>
          </a:prstGeom>
          <a:noFill/>
        </p:spPr>
      </p:pic>
      <p:pic>
        <p:nvPicPr>
          <p:cNvPr id="7" name="Picture 8" descr="6ито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 flipH="1">
            <a:off x="251520" y="3645024"/>
            <a:ext cx="2664431" cy="25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F:\смешарики\fNAPxJ58r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987824" y="2636912"/>
            <a:ext cx="2664296" cy="342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552" y="457200"/>
            <a:ext cx="8071048" cy="5509200"/>
          </a:xfrm>
          <a:prstGeom prst="rect">
            <a:avLst/>
          </a:prstGeom>
          <a:solidFill>
            <a:srgbClr val="FFFF99"/>
          </a:solidFill>
          <a:ln w="57150">
            <a:solidFill>
              <a:srgbClr val="0033CC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Цель</a:t>
            </a:r>
            <a:r>
              <a:rPr lang="ru-RU" sz="2800" b="1" i="1" u="sng" dirty="0">
                <a:solidFill>
                  <a:srgbClr val="FF0000"/>
                </a:solidFill>
              </a:rPr>
              <a:t>:</a:t>
            </a:r>
            <a:r>
              <a:rPr lang="ru-RU" sz="2000" b="1" i="1" dirty="0">
                <a:solidFill>
                  <a:srgbClr val="0033CC"/>
                </a:solidFill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</a:rPr>
              <a:t>закрепление навыка словообразования и использование в речи предложно-падежных конструкций.</a:t>
            </a:r>
            <a:endParaRPr lang="ru-RU" sz="2000" b="1" i="1" dirty="0">
              <a:solidFill>
                <a:srgbClr val="0033CC"/>
              </a:solidFill>
            </a:endParaRPr>
          </a:p>
          <a:p>
            <a:endParaRPr lang="ru-RU" sz="2000" b="1" i="1" dirty="0">
              <a:solidFill>
                <a:srgbClr val="0033CC"/>
              </a:solidFill>
            </a:endParaRPr>
          </a:p>
          <a:p>
            <a:r>
              <a:rPr lang="ru-RU" sz="2400" b="1" i="1" dirty="0" smtClean="0">
                <a:solidFill>
                  <a:srgbClr val="0033CC"/>
                </a:solidFill>
              </a:rPr>
              <a:t>    </a:t>
            </a:r>
            <a:r>
              <a:rPr lang="ru-RU" sz="2400" b="1" i="1" u="sng" dirty="0" smtClean="0">
                <a:solidFill>
                  <a:srgbClr val="0033CC"/>
                </a:solidFill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33CC"/>
                </a:solidFill>
              </a:rPr>
              <a:t>Упражнять воспитанников в образовании относительных прилагательных.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33CC"/>
                </a:solidFill>
              </a:rPr>
              <a:t>Учить составлять предложения, используя предлоги ИЗ, С.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33CC"/>
                </a:solidFill>
              </a:rPr>
              <a:t>Закреплять обобщающие понятия «Ягоды», «Продукты питания», «Фрукты», «Овощи».</a:t>
            </a:r>
            <a:endParaRPr lang="ru-RU" sz="2000" b="1" i="1" dirty="0">
              <a:solidFill>
                <a:srgbClr val="0033CC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>
                <a:solidFill>
                  <a:srgbClr val="0033CC"/>
                </a:solidFill>
              </a:rPr>
              <a:t>           </a:t>
            </a:r>
            <a:r>
              <a:rPr lang="ru-RU" sz="2000" b="1" u="sng" dirty="0">
                <a:solidFill>
                  <a:srgbClr val="0033CC"/>
                </a:solidFill>
              </a:rPr>
              <a:t>Управление презентацией: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           </a:t>
            </a:r>
            <a:r>
              <a:rPr lang="ru-RU" sz="2000" b="1" i="1" dirty="0" smtClean="0">
                <a:solidFill>
                  <a:srgbClr val="009900"/>
                </a:solidFill>
              </a:rPr>
              <a:t>нажми на кнопку, чтобы листать слайды</a:t>
            </a:r>
            <a:endParaRPr lang="ru-RU" sz="2000" b="1" i="1" dirty="0">
              <a:solidFill>
                <a:srgbClr val="0099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нажми на кнопку, чтобы узнать задание</a:t>
            </a:r>
            <a:endParaRPr lang="ru-RU" sz="2000" b="1" i="1" dirty="0">
              <a:solidFill>
                <a:srgbClr val="FF0000"/>
              </a:solidFill>
            </a:endParaRPr>
          </a:p>
          <a:p>
            <a:endParaRPr lang="ru-RU" sz="2000" dirty="0">
              <a:solidFill>
                <a:schemeClr val="bg2"/>
              </a:solidFill>
            </a:endParaRPr>
          </a:p>
          <a:p>
            <a:r>
              <a:rPr lang="ru-RU" sz="2000" dirty="0">
                <a:solidFill>
                  <a:schemeClr val="bg2"/>
                </a:solidFill>
              </a:rPr>
              <a:t>                                                  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09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1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228184" y="4221088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10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176" y="4869160"/>
            <a:ext cx="381000" cy="381000"/>
          </a:xfrm>
          <a:prstGeom prst="actionButtonHelp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смешарики\hot-steaming-bowl-of-soup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3528392" cy="4281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1184176" cy="1935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67" name="Picture 43" descr="F:\смешарики\fNAPxJ58r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80528" y="2708920"/>
            <a:ext cx="3082149" cy="3960440"/>
          </a:xfrm>
          <a:prstGeom prst="rect">
            <a:avLst/>
          </a:prstGeom>
          <a:noFill/>
        </p:spPr>
      </p:pic>
      <p:pic>
        <p:nvPicPr>
          <p:cNvPr id="53" name="Picture 6" descr="G:\Clip Art\Food &amp; Drink\Meats\Meat 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4664"/>
            <a:ext cx="2448272" cy="18379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46" name="Рисунок 14" descr="q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0"/>
            <a:ext cx="2736304" cy="239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F:\смешарики\112873652_4250751_kasha.jpg"/>
          <p:cNvPicPr>
            <a:picLocks noChangeAspect="1" noChangeArrowheads="1"/>
          </p:cNvPicPr>
          <p:nvPr/>
        </p:nvPicPr>
        <p:blipFill>
          <a:blip r:embed="rId6" cstate="print"/>
          <a:srcRect l="9245" t="9051" r="66101" b="66800"/>
          <a:stretch>
            <a:fillRect/>
          </a:stretch>
        </p:blipFill>
        <p:spPr bwMode="auto">
          <a:xfrm>
            <a:off x="5508104" y="188640"/>
            <a:ext cx="2160240" cy="2070230"/>
          </a:xfrm>
          <a:prstGeom prst="ellipse">
            <a:avLst/>
          </a:prstGeom>
          <a:noFill/>
        </p:spPr>
      </p:pic>
      <p:pic>
        <p:nvPicPr>
          <p:cNvPr id="51" name="Рисунок 13" descr="свекла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155858">
            <a:off x="5488108" y="-77778"/>
            <a:ext cx="1944216" cy="272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17" descr="q4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76672"/>
            <a:ext cx="2448272" cy="149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80781347_large_cfe5de40e9bd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762796">
            <a:off x="5670453" y="207491"/>
            <a:ext cx="1725154" cy="206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21" descr="капуста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332656"/>
            <a:ext cx="2088232" cy="19887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F:\смешарики\112873652_4250751_kasha.jpg"/>
          <p:cNvPicPr>
            <a:picLocks noChangeAspect="1" noChangeArrowheads="1"/>
          </p:cNvPicPr>
          <p:nvPr/>
        </p:nvPicPr>
        <p:blipFill>
          <a:blip r:embed="rId6" cstate="print"/>
          <a:srcRect l="60607" t="63650" r="12685" b="12200"/>
          <a:stretch>
            <a:fillRect/>
          </a:stretch>
        </p:blipFill>
        <p:spPr bwMode="auto">
          <a:xfrm>
            <a:off x="5436096" y="260648"/>
            <a:ext cx="2376264" cy="2102080"/>
          </a:xfrm>
          <a:prstGeom prst="ellipse">
            <a:avLst/>
          </a:prstGeom>
          <a:noFill/>
        </p:spPr>
      </p:pic>
      <p:sp>
        <p:nvSpPr>
          <p:cNvPr id="1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5" name="Picture 2" descr="http://www.bdfbbzl.com/d/file/xiangguanzhishi/2013-03-19/0e1440f388fe6c889bb2570eacc216ff.jpg"/>
          <p:cNvPicPr>
            <a:picLocks noChangeAspect="1" noChangeArrowheads="1"/>
          </p:cNvPicPr>
          <p:nvPr/>
        </p:nvPicPr>
        <p:blipFill>
          <a:blip r:embed="rId11" cstate="print"/>
          <a:srcRect l="4676" t="31274" r="80516" b="55784"/>
          <a:stretch>
            <a:fillRect/>
          </a:stretch>
        </p:blipFill>
        <p:spPr bwMode="auto">
          <a:xfrm>
            <a:off x="5508104" y="548680"/>
            <a:ext cx="2304256" cy="1455319"/>
          </a:xfrm>
          <a:prstGeom prst="ellipse">
            <a:avLst/>
          </a:prstGeom>
          <a:noFill/>
        </p:spPr>
      </p:pic>
      <p:pic>
        <p:nvPicPr>
          <p:cNvPr id="16" name="Рисунок 12" descr="тыква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188640"/>
            <a:ext cx="2160240" cy="20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" name="Picture 41" descr="Детские &quot; LasMebel : Лучшая мебель из Белорусси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056" y="476672"/>
            <a:ext cx="3785642" cy="2918897"/>
          </a:xfrm>
          <a:prstGeom prst="rect">
            <a:avLst/>
          </a:prstGeom>
          <a:noFill/>
        </p:spPr>
      </p:pic>
      <p:sp>
        <p:nvSpPr>
          <p:cNvPr id="19" name="Управляющая кнопка: справка 18">
            <a:hlinkClick r:id="" action="ppaction://noaction" highlightClick="1"/>
          </p:cNvPr>
          <p:cNvSpPr/>
          <p:nvPr/>
        </p:nvSpPr>
        <p:spPr>
          <a:xfrm>
            <a:off x="8711952" y="0"/>
            <a:ext cx="432048" cy="4766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51520" y="260648"/>
            <a:ext cx="4680520" cy="252028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Совунья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накупила продуктов и сварила суп. Нажимай на миску и отвечай какой суп она сварила: «</a:t>
            </a:r>
            <a:r>
              <a:rPr lang="ru-RU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Совунья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из тыквы сварила тыквенный суп», из фасоли – фасолевый суп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 т.д.</a:t>
            </a:r>
          </a:p>
          <a:p>
            <a:pPr algn="ctr"/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Отвечай полным предложением!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Чтобы убрать текст задания,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щелкните по нему.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ea typeface="BatangChe" pitchFamily="49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0.06545 L -0.18108 0.48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20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7309 0.43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21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15365 0.45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22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5747 0.45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2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15938 0.455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22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14965 0.46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05458E-6 L -0.17309 0.502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25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6087E-6 L -0.18108 0.514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5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18889 0.436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1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3515E-7 L -0.16927 0.497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24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F:\смешарики\vecteur-salade-de-legumes-de-bande-dessinee_34-47064.jp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 l="62077" t="7028" r="-1724" b="51979"/>
          <a:stretch>
            <a:fillRect/>
          </a:stretch>
        </p:blipFill>
        <p:spPr bwMode="auto">
          <a:xfrm>
            <a:off x="2699792" y="2420888"/>
            <a:ext cx="3312368" cy="208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F:\смешарики\hqgRTY1gJ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92080" y="0"/>
            <a:ext cx="4049321" cy="3456384"/>
          </a:xfrm>
          <a:prstGeom prst="rect">
            <a:avLst/>
          </a:prstGeom>
          <a:noFill/>
        </p:spPr>
      </p:pic>
      <p:pic>
        <p:nvPicPr>
          <p:cNvPr id="21" name="Рисунок 21" descr="капуст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2448272" cy="23316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80781347_large_cfe5de40e9b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33908">
            <a:off x="4860032" y="4531016"/>
            <a:ext cx="1944216" cy="232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14" descr="q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16573"/>
            <a:ext cx="3059832" cy="26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0" descr="z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059194"/>
            <a:ext cx="2172072" cy="27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7" descr="q4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0"/>
            <a:ext cx="2789622" cy="170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G:\Clip Art\Food &amp; Drink\Meats\Meat 23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2152" y="4581128"/>
            <a:ext cx="2641848" cy="198328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3314" name="Picture 2" descr="http://www.bdfbbzl.com/d/file/xiangguanzhishi/2013-03-19/0e1440f388fe6c889bb2570eacc216ff.jpg"/>
          <p:cNvPicPr>
            <a:picLocks noChangeAspect="1" noChangeArrowheads="1"/>
          </p:cNvPicPr>
          <p:nvPr/>
        </p:nvPicPr>
        <p:blipFill>
          <a:blip r:embed="rId11" cstate="print"/>
          <a:srcRect l="4676" t="31274" r="80516" b="55784"/>
          <a:stretch>
            <a:fillRect/>
          </a:stretch>
        </p:blipFill>
        <p:spPr bwMode="auto">
          <a:xfrm>
            <a:off x="395536" y="980728"/>
            <a:ext cx="1872208" cy="1182447"/>
          </a:xfrm>
          <a:prstGeom prst="ellipse">
            <a:avLst/>
          </a:prstGeom>
          <a:noFill/>
        </p:spPr>
      </p:pic>
      <p:sp>
        <p:nvSpPr>
          <p:cNvPr id="13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711952" y="0"/>
            <a:ext cx="432048" cy="4766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339752" y="1916832"/>
            <a:ext cx="4680520" cy="27363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Копатыч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решил угостить своих друзей салатом. Выбери продукт и скажи, какой салат получится</a:t>
            </a:r>
            <a:r>
              <a:rPr lang="ru-RU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: «</a:t>
            </a:r>
            <a:r>
              <a:rPr lang="ru-RU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Копатыч</a:t>
            </a:r>
            <a:r>
              <a:rPr lang="ru-RU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приготовил из мяса мясной салат»,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из капусты – капустный салат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 т.д.</a:t>
            </a:r>
          </a:p>
          <a:p>
            <a:pPr algn="ctr"/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Отвечай полным предложением!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Чтобы убрать текст задания,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щелкните по нему.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ea typeface="BatangChe" pitchFamily="49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9195E-6 L -0.16527 -0.43016 " pathEditMode="relative" ptsTypes="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02498E-6 L 0.2776 -0.3836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9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0.00786 L 0.05226 0.2909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14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6772E-6 L 0.02292 -0.4109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20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1887E-6 L -0.38698 -0.3961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-19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5893E-6 C 0.13941 -0.03701 0.27899 -0.07378 0.33507 -0.08812 " pathEditMode="relative" ptsTypes="aA">
                                      <p:cBhvr>
                                        <p:cTn id="4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716E-6 L 0.33073 0.17623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8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5" descr="F:\смешарики\755f446eddedb2e070eed26de19fc32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392488" cy="4410058"/>
          </a:xfrm>
          <a:prstGeom prst="ellipse">
            <a:avLst/>
          </a:prstGeom>
          <a:noFill/>
        </p:spPr>
      </p:pic>
      <p:pic>
        <p:nvPicPr>
          <p:cNvPr id="7170" name="Picture 2" descr="Ключевые слова: Мультфильмы, символов, шеф-повар, линии искусства, фон, фрукты, пицца, вино, рыба, вектор материала"/>
          <p:cNvPicPr>
            <a:picLocks noChangeAspect="1" noChangeArrowheads="1"/>
          </p:cNvPicPr>
          <p:nvPr/>
        </p:nvPicPr>
        <p:blipFill>
          <a:blip r:embed="rId3" cstate="print"/>
          <a:srcRect l="27405" t="51873" r="39521" b="26034"/>
          <a:stretch>
            <a:fillRect/>
          </a:stretch>
        </p:blipFill>
        <p:spPr bwMode="auto">
          <a:xfrm>
            <a:off x="179512" y="4581128"/>
            <a:ext cx="2952328" cy="1940101"/>
          </a:xfrm>
          <a:prstGeom prst="roundRect">
            <a:avLst>
              <a:gd name="adj" fmla="val 41046"/>
            </a:avLst>
          </a:prstGeom>
          <a:noFill/>
        </p:spPr>
      </p:pic>
      <p:pic>
        <p:nvPicPr>
          <p:cNvPr id="7172" name="Picture 4" descr="Ключевые слова: Мультфильмы, символов, шеф-повар, линии искусства, фон, фрукты, пицца, вино, рыба, вектор материала"/>
          <p:cNvPicPr>
            <a:picLocks noChangeAspect="1" noChangeArrowheads="1"/>
          </p:cNvPicPr>
          <p:nvPr/>
        </p:nvPicPr>
        <p:blipFill>
          <a:blip r:embed="rId3" cstate="print"/>
          <a:srcRect l="34019" t="73005" r="33851"/>
          <a:stretch>
            <a:fillRect/>
          </a:stretch>
        </p:blipFill>
        <p:spPr bwMode="auto">
          <a:xfrm>
            <a:off x="6335688" y="2204864"/>
            <a:ext cx="2808312" cy="2321152"/>
          </a:xfrm>
          <a:prstGeom prst="snip2DiagRect">
            <a:avLst>
              <a:gd name="adj1" fmla="val 45488"/>
              <a:gd name="adj2" fmla="val 16667"/>
            </a:avLst>
          </a:prstGeom>
          <a:noFill/>
        </p:spPr>
      </p:pic>
      <p:pic>
        <p:nvPicPr>
          <p:cNvPr id="6" name="Рисунок 17" descr="q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5676">
            <a:off x="210931" y="179688"/>
            <a:ext cx="2952328" cy="180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1" descr="капуст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2592288" cy="246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4" descr="q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580112" y="0"/>
            <a:ext cx="3312368" cy="290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:\Clip Art\Food &amp; Drink\Meats\Meat 23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581128"/>
            <a:ext cx="3032924" cy="22768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" name="Рисунок 9" descr="80781347_large_cfe5de40e9bd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000405">
            <a:off x="4080455" y="4561401"/>
            <a:ext cx="1972229" cy="23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51520" y="188640"/>
            <a:ext cx="4968552" cy="23762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Выбери то, из чего ты хочешь приготовить котлеты: </a:t>
            </a:r>
            <a:r>
              <a:rPr lang="ru-RU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«Я приготовлю из рыбы рыбные котлеты»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, из грибов – грибные котлеты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 т.д.</a:t>
            </a:r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Отвечай полным предложением!</a:t>
            </a:r>
            <a:endParaRPr lang="ru-RU" b="1" i="1" dirty="0" smtClean="0">
              <a:solidFill>
                <a:srgbClr val="0033CC"/>
              </a:solidFill>
              <a:latin typeface="Bookman Old Style" pitchFamily="18" charset="0"/>
              <a:ea typeface="BatangChe" pitchFamily="49" charset="-127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Чтобы убрать текст задания,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щелкните по нему.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8711952" y="0"/>
            <a:ext cx="432048" cy="4766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0407E-6 L 0.35434 6.0407E-6 " pathEditMode="relative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4746E-6 L -0.34635 0.2814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4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54487E-6 L -0.12604 -0.36726 " pathEditMode="relative" ptsTypes="AA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1212E-6 L 0.29931 -0.31475 " pathEditMode="relative" ptsTypes="AA">
                                      <p:cBhvr>
                                        <p:cTn id="3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04811 L 0.30746 0.3314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14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18 L -0.36996 0.0078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1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0999E-6 L -0.34653 -0.34621 " pathEditMode="relative" ptsTypes="AA">
                                      <p:cBhvr>
                                        <p:cTn id="5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варенье Бесплатные фото и векторы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52120" y="1268760"/>
            <a:ext cx="3491880" cy="5318533"/>
          </a:xfrm>
          <a:prstGeom prst="roundRect">
            <a:avLst/>
          </a:prstGeom>
          <a:noFill/>
        </p:spPr>
      </p:pic>
      <p:pic>
        <p:nvPicPr>
          <p:cNvPr id="8202" name="Picture 10" descr="Корзинки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4248472" cy="5112568"/>
          </a:xfrm>
          <a:prstGeom prst="rect">
            <a:avLst/>
          </a:prstGeom>
          <a:noFill/>
        </p:spPr>
      </p:pic>
      <p:pic>
        <p:nvPicPr>
          <p:cNvPr id="11" name="Рисунок 10" descr="0_887b9_2b287517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76672"/>
            <a:ext cx="3852890" cy="3434576"/>
          </a:xfrm>
          <a:prstGeom prst="rect">
            <a:avLst/>
          </a:prstGeom>
        </p:spPr>
      </p:pic>
      <p:pic>
        <p:nvPicPr>
          <p:cNvPr id="16" name="Рисунок 15" descr="b527c75a4d7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76672"/>
            <a:ext cx="3470622" cy="3349524"/>
          </a:xfrm>
          <a:prstGeom prst="rect">
            <a:avLst/>
          </a:prstGeom>
        </p:spPr>
      </p:pic>
      <p:pic>
        <p:nvPicPr>
          <p:cNvPr id="12" name="Рисунок 11" descr="95f0ee99176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908720"/>
            <a:ext cx="3312368" cy="2931300"/>
          </a:xfrm>
          <a:prstGeom prst="rect">
            <a:avLst/>
          </a:prstGeom>
        </p:spPr>
      </p:pic>
      <p:pic>
        <p:nvPicPr>
          <p:cNvPr id="9" name="Рисунок 8" descr="0_88756_121c3e8e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979712" y="1340768"/>
            <a:ext cx="3150351" cy="2520280"/>
          </a:xfrm>
          <a:prstGeom prst="rect">
            <a:avLst/>
          </a:prstGeom>
        </p:spPr>
      </p:pic>
      <p:pic>
        <p:nvPicPr>
          <p:cNvPr id="15" name="Рисунок 14" descr="d54e9a5c09f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980728"/>
            <a:ext cx="2918054" cy="2304256"/>
          </a:xfrm>
          <a:prstGeom prst="rect">
            <a:avLst/>
          </a:prstGeom>
        </p:spPr>
      </p:pic>
      <p:pic>
        <p:nvPicPr>
          <p:cNvPr id="14" name="Рисунок 13" descr="a77eeb3e897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1340768"/>
            <a:ext cx="3816424" cy="2919564"/>
          </a:xfrm>
          <a:prstGeom prst="rect">
            <a:avLst/>
          </a:prstGeom>
        </p:spPr>
      </p:pic>
      <p:pic>
        <p:nvPicPr>
          <p:cNvPr id="1031" name="Picture 7" descr="F:\смешарики\6949249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12976"/>
            <a:ext cx="3036746" cy="3645024"/>
          </a:xfrm>
          <a:prstGeom prst="rect">
            <a:avLst/>
          </a:prstGeom>
          <a:noFill/>
        </p:spPr>
      </p:pic>
      <p:sp>
        <p:nvSpPr>
          <p:cNvPr id="13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9" descr="0_8875d_9048ba2a_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79712" y="260648"/>
            <a:ext cx="3333085" cy="3816424"/>
          </a:xfrm>
          <a:prstGeom prst="rect">
            <a:avLst/>
          </a:prstGeom>
        </p:spPr>
      </p:pic>
      <p:sp>
        <p:nvSpPr>
          <p:cNvPr id="18" name="Управляющая кнопка: справка 17">
            <a:hlinkClick r:id="" action="ppaction://noaction" highlightClick="1"/>
          </p:cNvPr>
          <p:cNvSpPr/>
          <p:nvPr/>
        </p:nvSpPr>
        <p:spPr>
          <a:xfrm>
            <a:off x="8711952" y="0"/>
            <a:ext cx="432048" cy="4766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95536" y="260648"/>
            <a:ext cx="5220072" cy="270892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Совунья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заготовливает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на зиму варенье. Нажимай на корзинку с ягодами или банку и называй из каких ягод, какое варенье получилось: 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из смородины – смородиновое варенье, из черники – черничное варенье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 т.д.</a:t>
            </a:r>
          </a:p>
          <a:p>
            <a:pPr algn="ctr"/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Отвечай полным предложением!</a:t>
            </a:r>
            <a:endParaRPr lang="ru-RU" b="1" i="1" dirty="0" smtClean="0">
              <a:solidFill>
                <a:srgbClr val="0033CC"/>
              </a:solidFill>
              <a:latin typeface="Bookman Old Style" pitchFamily="18" charset="0"/>
              <a:ea typeface="BatangChe" pitchFamily="49" charset="-127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Чтобы убрать текст задания,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щелкните по нему.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0.38473 0.2361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78816E-7 L 0.35053 0.2594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444E-6 L 0.38386 0.2518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68085E-6 L 0.38594 0.25879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9334E-6 L 0.36337 0.29903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88067E-7 L 0.34844 0.27428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13691E-6 L 0.33785 0.249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04864"/>
            <a:ext cx="1573238" cy="273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11"/>
          <p:cNvSpPr txBox="1">
            <a:spLocks noChangeArrowheads="1"/>
          </p:cNvSpPr>
          <p:nvPr/>
        </p:nvSpPr>
        <p:spPr bwMode="auto">
          <a:xfrm>
            <a:off x="1857375" y="214313"/>
            <a:ext cx="266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9" name="Управляющая кнопка: справка 18">
            <a:hlinkClick r:id="" action="ppaction://noaction" highlightClick="1"/>
          </p:cNvPr>
          <p:cNvSpPr/>
          <p:nvPr/>
        </p:nvSpPr>
        <p:spPr>
          <a:xfrm>
            <a:off x="8711952" y="0"/>
            <a:ext cx="432048" cy="4766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z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04256" cy="236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9" descr="z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-243408"/>
            <a:ext cx="2016224" cy="235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MCj043689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0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F:\смешарики\0_3b401_1a28c935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60648"/>
            <a:ext cx="2520280" cy="1647633"/>
          </a:xfrm>
          <a:prstGeom prst="rect">
            <a:avLst/>
          </a:prstGeom>
          <a:noFill/>
        </p:spPr>
      </p:pic>
      <p:pic>
        <p:nvPicPr>
          <p:cNvPr id="8194" name="Picture 2" descr="Фрукты и ягоды, композиции, декорации, клипарт в формате PNG на прозрачном фоне &quot; Alldaydesing.net - Искусство графики, элемент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1" y="1700808"/>
            <a:ext cx="2411760" cy="2045977"/>
          </a:xfrm>
          <a:prstGeom prst="rect">
            <a:avLst/>
          </a:prstGeom>
          <a:noFill/>
        </p:spPr>
      </p:pic>
      <p:pic>
        <p:nvPicPr>
          <p:cNvPr id="7175" name="Рисунок 6" descr="512-512_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861048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2" descr="18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697760"/>
            <a:ext cx="23302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MCj0436896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870739">
            <a:off x="2044702" y="4718126"/>
            <a:ext cx="2373108" cy="237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MCj0436903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58112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7" descr="z9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68073">
            <a:off x="4033817" y="5184052"/>
            <a:ext cx="2404266" cy="181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0" descr="z6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2852936"/>
            <a:ext cx="1872208" cy="20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95536" y="4005064"/>
            <a:ext cx="5256584" cy="25649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Приготовь сок. Выбирай, нажимай на картинку и называй, какой сок у тебя получился: 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из персика – персиковый сок, из винограда – виноградный сок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 т.д.</a:t>
            </a:r>
          </a:p>
          <a:p>
            <a:pPr algn="ctr"/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Отвечай полным предложением!</a:t>
            </a:r>
            <a:endParaRPr lang="ru-RU" b="1" i="1" dirty="0" smtClean="0">
              <a:solidFill>
                <a:srgbClr val="0033CC"/>
              </a:solidFill>
              <a:latin typeface="Bookman Old Style" pitchFamily="18" charset="0"/>
              <a:ea typeface="BatangChe" pitchFamily="49" charset="-127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Чтобы убрать текст задания,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щелкните по нему.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ea typeface="BatangChe" pitchFamily="49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9565E-7 L 0.34653 -0.03146 " pathEditMode="relative" ptsTypes="AA">
                                      <p:cBhvr>
                                        <p:cTn id="6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942E-6 C 0.07847 0.15148 0.15712 0.30296 0.18889 0.3635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8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1434E-6 L -0.03941 0.34621 " pathEditMode="relative" ptsTypes="AA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08E-6 L 0.37014 0.30412 " pathEditMode="relative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7743E-6 C 0.02344 -0.0525 0.04688 -0.10477 0.08177 -0.12281 C 0.11667 -0.14084 0.17396 -0.10292 0.20903 -0.10893 C 0.2441 -0.11494 0.26858 -0.13807 0.29219 -0.15911 C 0.3158 -0.18016 0.33663 -0.21369 0.35069 -0.2352 C 0.36476 -0.25671 0.37222 -0.27984 0.37656 -0.28886 " pathEditMode="relative" ptsTypes="aaaa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2461E-6 L 0.11806 -0.3462 " pathEditMode="relative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1221E-6 L -0.31493 -0.3358 " pathEditMode="relative" ptsTypes="AA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0333E-6 L -0.27153 0.34158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7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2 C -0.0901 0.00925 -0.18003 0.02012 -0.22864 0.01874 C -0.27743 0.01758 -0.2743 0.00486 -0.29253 -0.00809 C -0.31076 -0.02104 -0.32066 -0.03908 -0.33802 -0.05851 C -0.3552 -0.07793 -0.38159 -0.10592 -0.39618 -0.12488 C -0.41076 -0.14361 -0.41909 -0.16142 -0.42604 -0.17137 C -0.43263 -0.18131 -0.43507 -0.1827 -0.43715 -0.18362 " pathEditMode="relative" rAng="0" ptsTypes="aaaaaaA">
                                      <p:cBhvr>
                                        <p:cTn id="70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8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6E-7 C -0.05191 -0.07076 -0.10365 -0.1413 -0.11945 -0.20421 C -0.13525 -0.26711 -0.09896 -0.34829 -0.09479 -0.37719 " pathEditMode="relative" ptsTypes="aaA">
                                      <p:cBhvr>
                                        <p:cTn id="78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022E-6 L -0.40885 0.1327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6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F:\смешарики\0_54570_3cd53a0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53952"/>
            <a:ext cx="5004048" cy="5004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F:\смешарики\pirog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33" b="3704"/>
          <a:stretch>
            <a:fillRect/>
          </a:stretch>
        </p:blipFill>
        <p:spPr bwMode="auto">
          <a:xfrm>
            <a:off x="3779912" y="2708920"/>
            <a:ext cx="3117491" cy="2088232"/>
          </a:xfrm>
          <a:prstGeom prst="roundRect">
            <a:avLst>
              <a:gd name="adj" fmla="val 50000"/>
            </a:avLst>
          </a:prstGeom>
          <a:noFill/>
        </p:spPr>
      </p:pic>
      <p:pic>
        <p:nvPicPr>
          <p:cNvPr id="5" name="Рисунок 4" descr="q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2681536" cy="27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 descr="q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3004369" cy="263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1" descr="капуст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37112"/>
            <a:ext cx="2304256" cy="21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Cj043689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14908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F:\смешарики\AXtvLdoWC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509120"/>
            <a:ext cx="1992025" cy="1944216"/>
          </a:xfrm>
          <a:prstGeom prst="roundRect">
            <a:avLst/>
          </a:prstGeom>
          <a:noFill/>
        </p:spPr>
      </p:pic>
      <p:pic>
        <p:nvPicPr>
          <p:cNvPr id="11" name="Picture 6" descr="G:\Clip Art\Food &amp; Drink\Meats\Meat 23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509120"/>
            <a:ext cx="2497832" cy="187516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35" name="Picture 11" descr="Ключевые слова: Мультфильмы, символов, шеф-повар, линии искусства, фон, фрукты, пицца, вино, рыба, вектор материала"/>
          <p:cNvPicPr>
            <a:picLocks noChangeAspect="1" noChangeArrowheads="1"/>
          </p:cNvPicPr>
          <p:nvPr/>
        </p:nvPicPr>
        <p:blipFill>
          <a:blip r:embed="rId10" cstate="print"/>
          <a:srcRect l="26460" t="52833" r="39521" b="26033"/>
          <a:stretch>
            <a:fillRect/>
          </a:stretch>
        </p:blipFill>
        <p:spPr bwMode="auto">
          <a:xfrm>
            <a:off x="395536" y="4581128"/>
            <a:ext cx="2592288" cy="1584176"/>
          </a:xfrm>
          <a:prstGeom prst="round2DiagRect">
            <a:avLst>
              <a:gd name="adj1" fmla="val 16667"/>
              <a:gd name="adj2" fmla="val 43478"/>
            </a:avLst>
          </a:prstGeom>
          <a:noFill/>
        </p:spPr>
      </p:pic>
      <p:pic>
        <p:nvPicPr>
          <p:cNvPr id="1037" name="Picture 13" descr="Ключевые слова: Мультфильмы, символов, шеф-повар, линии искусства, фон, фрукты, пицца, вино, рыба, вектор материала"/>
          <p:cNvPicPr>
            <a:picLocks noChangeAspect="1" noChangeArrowheads="1"/>
          </p:cNvPicPr>
          <p:nvPr/>
        </p:nvPicPr>
        <p:blipFill>
          <a:blip r:embed="rId10" cstate="print"/>
          <a:srcRect l="34334" t="72578" r="34482" b="526"/>
          <a:stretch>
            <a:fillRect/>
          </a:stretch>
        </p:blipFill>
        <p:spPr bwMode="auto">
          <a:xfrm>
            <a:off x="539552" y="4437112"/>
            <a:ext cx="2376264" cy="2016224"/>
          </a:xfrm>
          <a:prstGeom prst="roundRect">
            <a:avLst>
              <a:gd name="adj" fmla="val 50000"/>
            </a:avLst>
          </a:prstGeom>
          <a:noFill/>
        </p:spPr>
      </p:pic>
      <p:pic>
        <p:nvPicPr>
          <p:cNvPr id="16" name="Picture 4" descr="Съедобные грибы (часть 2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4149080"/>
            <a:ext cx="1714800" cy="2088232"/>
          </a:xfrm>
          <a:prstGeom prst="rect">
            <a:avLst/>
          </a:prstGeom>
          <a:noFill/>
        </p:spPr>
      </p:pic>
      <p:pic>
        <p:nvPicPr>
          <p:cNvPr id="17" name="Рисунок 17" descr="q4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653136"/>
            <a:ext cx="277842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2" descr="1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645024"/>
            <a:ext cx="2906324" cy="269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Иконка bag, сумка, бумажный пакет, покупки, размер 128x128 id22841 iconbird.co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96552" y="2276872"/>
            <a:ext cx="4392488" cy="4392488"/>
          </a:xfrm>
          <a:prstGeom prst="rect">
            <a:avLst/>
          </a:prstGeom>
          <a:noFill/>
        </p:spPr>
      </p:pic>
      <p:sp>
        <p:nvSpPr>
          <p:cNvPr id="1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79512" y="188640"/>
            <a:ext cx="4896544" cy="288032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Крошу </a:t>
            </a:r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Совунья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напекла пирогов. Нажимай на пирог или пакет, смотри, какой продукт появляется и называй, какой пирог получился: 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из моркови – морковный пирог, из яблок – яблочный пирог 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т.д.</a:t>
            </a:r>
          </a:p>
          <a:p>
            <a:pPr algn="ctr"/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Отвечай полным предложением!</a:t>
            </a:r>
            <a:endParaRPr lang="ru-RU" b="1" i="1" dirty="0" smtClean="0">
              <a:solidFill>
                <a:srgbClr val="0033CC"/>
              </a:solidFill>
              <a:latin typeface="Bookman Old Style" pitchFamily="18" charset="0"/>
              <a:ea typeface="BatangChe" pitchFamily="49" charset="-127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Чтобы убрать текст задания,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щелкните по нему.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sp>
        <p:nvSpPr>
          <p:cNvPr id="21" name="Управляющая кнопка: справка 20">
            <a:hlinkClick r:id="" action="ppaction://noaction" highlightClick="1"/>
          </p:cNvPr>
          <p:cNvSpPr/>
          <p:nvPr/>
        </p:nvSpPr>
        <p:spPr>
          <a:xfrm>
            <a:off x="8711952" y="0"/>
            <a:ext cx="432048" cy="4766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14777 C -0.0092 -0.27775 -0.00902 -0.40772 0.02066 -0.49213 C 0.05035 -0.57654 0.10539 -0.65494 0.16875 -0.65471 C 0.23212 -0.65448 0.35973 -0.53191 0.40122 -0.49028 C 0.44271 -0.44865 0.41476 -0.41998 0.41806 -0.4056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86772E-7 C -0.01094 -0.16189 -0.02188 -0.32355 0.00521 -0.4186 C 0.0323 -0.51365 0.10174 -0.55019 0.16233 -0.571 C 0.22292 -0.59182 0.32744 -0.58372 0.36875 -0.54325 C 0.41007 -0.50278 0.40348 -0.36448 0.41042 -0.32863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0962E-6 C 0.00295 -0.12442 0.00608 -0.24884 0.02205 -0.32169 C 0.03802 -0.39454 0.06233 -0.4105 0.09601 -0.43756 C 0.12969 -0.46462 0.1816 -0.48219 0.22466 -0.48427 C 0.26771 -0.48636 0.32292 -0.46947 0.35452 -0.44982 C 0.38611 -0.43016 0.40295 -0.39477 0.41424 -0.36679 C 0.42552 -0.33881 0.42379 -0.31036 0.42205 -0.28192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63645E-6 C -0.0059 -0.15749 -0.0118 -0.31499 0.01042 -0.41004 C 0.03264 -0.50509 0.09514 -0.54325 0.13368 -0.571 C 0.17222 -0.59875 0.20226 -0.58649 0.24149 -0.57609 C 0.28073 -0.56568 0.34514 -0.53469 0.36875 -0.50856 C 0.39236 -0.48242 0.38142 -0.44866 0.38316 -0.41859 C 0.3849 -0.38853 0.37934 -0.34482 0.37917 -0.32863 " pathEditMode="relative" ptsTypes="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1573E-6 C 0.0276 -0.1538 0.05538 -0.30736 0.08958 -0.3927 C 0.12378 -0.47803 0.1684 -0.49006 0.2052 -0.51203 C 0.24201 -0.534 0.27673 -0.53585 0.31041 -0.52429 C 0.34409 -0.51272 0.38958 -0.47364 0.40781 -0.44288 C 0.42604 -0.41212 0.41649 -0.36332 0.41944 -0.33904 C 0.42239 -0.31476 0.425 -0.30435 0.42604 -0.29764 " pathEditMode="relative" ptsTypes="aaaaaaA">
                                      <p:cBhvr>
                                        <p:cTn id="2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3108E-6 C -0.00955 -0.16536 -0.0191 -0.33071 0.00764 -0.43085 C 0.03438 -0.53099 0.10503 -0.57817 0.16094 -0.60037 C 0.21684 -0.62257 0.29983 -0.60291 0.34271 -0.56406 C 0.38559 -0.52521 0.40538 -0.39963 0.41788 -0.36679 " pathEditMode="relative" ptsTypes="aaa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3.70028E-8 C -0.00868 -0.16836 -0.01598 -0.33649 0.0118 -0.4445 C 0.03975 -0.5525 0.1033 -0.64616 0.16545 -0.6487 C 0.22777 -0.65125 0.34236 -0.51804 0.38576 -0.45999 C 0.42934 -0.40194 0.42777 -0.35153 0.42639 -0.30088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32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10245 C -0.01493 -0.25393 -0.02621 -0.40518 -0.00086 -0.49769 C 0.02448 -0.59042 0.08872 -0.64801 0.14879 -0.65749 C 0.20869 -0.66697 0.32084 -0.61656 0.35886 -0.55504 C 0.39688 -0.49329 0.37414 -0.33164 0.37709 -0.287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8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16374E-6 C -0.00712 -0.14616 -0.01406 -0.29209 0.00521 -0.39616 C 0.02448 -0.50023 0.05399 -0.58325 0.11545 -0.62465 C 0.17691 -0.66605 0.32014 -0.68015 0.37396 -0.64523 C 0.42778 -0.61031 0.4276 -0.45397 0.43889 -0.41512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67808E-7 C -0.01163 -0.18039 -0.02326 -0.36078 0.0073 -0.4741 C 0.03802 -0.58742 0.12171 -0.66489 0.18386 -0.67993 C 0.24601 -0.69496 0.33976 -0.62211 0.38004 -0.56383 C 0.42032 -0.50555 0.41789 -0.36933 0.42552 -0.33048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34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04718E-6 C 0.00573 -0.1316 0.01163 -0.26296 0.04149 -0.33904 C 0.07135 -0.41513 0.13073 -0.43803 0.17917 -0.45653 C 0.2276 -0.47503 0.29375 -0.47734 0.33246 -0.44959 C 0.37118 -0.42184 0.39844 -0.31707 0.41163 -0.29048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смешарики\0_f77b1_13ac7f68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3446517" cy="2563347"/>
          </a:xfrm>
          <a:prstGeom prst="rect">
            <a:avLst/>
          </a:prstGeom>
          <a:noFill/>
        </p:spPr>
      </p:pic>
      <p:pic>
        <p:nvPicPr>
          <p:cNvPr id="15" name="Picture 2" descr="F:\смешарики\depositphotos_6344383-Cereals-collection.jpg"/>
          <p:cNvPicPr>
            <a:picLocks noChangeAspect="1" noChangeArrowheads="1"/>
          </p:cNvPicPr>
          <p:nvPr/>
        </p:nvPicPr>
        <p:blipFill>
          <a:blip r:embed="rId3" cstate="print"/>
          <a:srcRect l="41200" t="28079" r="42145" b="52193"/>
          <a:stretch>
            <a:fillRect/>
          </a:stretch>
        </p:blipFill>
        <p:spPr bwMode="auto">
          <a:xfrm>
            <a:off x="2267744" y="4819891"/>
            <a:ext cx="1800200" cy="1705453"/>
          </a:xfrm>
          <a:prstGeom prst="ellipse">
            <a:avLst/>
          </a:prstGeom>
          <a:noFill/>
        </p:spPr>
      </p:pic>
      <p:sp>
        <p:nvSpPr>
          <p:cNvPr id="1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2289" name="Picture 1" descr="F:\смешарики\99.png"/>
          <p:cNvPicPr>
            <a:picLocks noChangeAspect="1" noChangeArrowheads="1"/>
          </p:cNvPicPr>
          <p:nvPr/>
        </p:nvPicPr>
        <p:blipFill>
          <a:blip r:embed="rId4" cstate="print"/>
          <a:srcRect l="3571" t="7640" r="7142" b="8327"/>
          <a:stretch>
            <a:fillRect/>
          </a:stretch>
        </p:blipFill>
        <p:spPr bwMode="auto">
          <a:xfrm>
            <a:off x="1888065" y="260648"/>
            <a:ext cx="1963855" cy="1728192"/>
          </a:xfrm>
          <a:prstGeom prst="ellipse">
            <a:avLst/>
          </a:prstGeom>
          <a:noFill/>
        </p:spPr>
      </p:pic>
      <p:pic>
        <p:nvPicPr>
          <p:cNvPr id="12290" name="Picture 2" descr="F:\смешарики\88.png"/>
          <p:cNvPicPr>
            <a:picLocks noChangeAspect="1" noChangeArrowheads="1"/>
          </p:cNvPicPr>
          <p:nvPr/>
        </p:nvPicPr>
        <p:blipFill>
          <a:blip r:embed="rId5" cstate="print"/>
          <a:srcRect l="7692" t="16000" r="7692" b="12000"/>
          <a:stretch>
            <a:fillRect/>
          </a:stretch>
        </p:blipFill>
        <p:spPr bwMode="auto">
          <a:xfrm>
            <a:off x="4644008" y="188640"/>
            <a:ext cx="1872208" cy="1702007"/>
          </a:xfrm>
          <a:prstGeom prst="ellipse">
            <a:avLst/>
          </a:prstGeom>
          <a:noFill/>
        </p:spPr>
      </p:pic>
      <p:pic>
        <p:nvPicPr>
          <p:cNvPr id="12291" name="Picture 3" descr="F:\смешарики\77.png"/>
          <p:cNvPicPr>
            <a:picLocks noChangeAspect="1" noChangeArrowheads="1"/>
          </p:cNvPicPr>
          <p:nvPr/>
        </p:nvPicPr>
        <p:blipFill>
          <a:blip r:embed="rId6" cstate="print"/>
          <a:srcRect l="8389" t="8389" r="3530" b="3530"/>
          <a:stretch>
            <a:fillRect/>
          </a:stretch>
        </p:blipFill>
        <p:spPr bwMode="auto">
          <a:xfrm>
            <a:off x="7092280" y="2708920"/>
            <a:ext cx="1656184" cy="1656184"/>
          </a:xfrm>
          <a:prstGeom prst="ellipse">
            <a:avLst/>
          </a:prstGeom>
          <a:noFill/>
        </p:spPr>
      </p:pic>
      <p:pic>
        <p:nvPicPr>
          <p:cNvPr id="12294" name="Picture 6" descr="F:\смешарики\55.png"/>
          <p:cNvPicPr>
            <a:picLocks noChangeAspect="1" noChangeArrowheads="1"/>
          </p:cNvPicPr>
          <p:nvPr/>
        </p:nvPicPr>
        <p:blipFill>
          <a:blip r:embed="rId7" cstate="print"/>
          <a:srcRect l="4395" t="9054" r="7699" b="9462"/>
          <a:stretch>
            <a:fillRect/>
          </a:stretch>
        </p:blipFill>
        <p:spPr bwMode="auto">
          <a:xfrm>
            <a:off x="6804248" y="692696"/>
            <a:ext cx="1760196" cy="1584176"/>
          </a:xfrm>
          <a:prstGeom prst="ellipse">
            <a:avLst/>
          </a:prstGeom>
          <a:noFill/>
        </p:spPr>
      </p:pic>
      <p:pic>
        <p:nvPicPr>
          <p:cNvPr id="12295" name="Picture 7" descr="F:\смешарики\44.png"/>
          <p:cNvPicPr>
            <a:picLocks noChangeAspect="1" noChangeArrowheads="1"/>
          </p:cNvPicPr>
          <p:nvPr/>
        </p:nvPicPr>
        <p:blipFill>
          <a:blip r:embed="rId8" cstate="print"/>
          <a:srcRect l="8326" t="4292" r="4247" b="9858"/>
          <a:stretch>
            <a:fillRect/>
          </a:stretch>
        </p:blipFill>
        <p:spPr bwMode="auto">
          <a:xfrm>
            <a:off x="4716016" y="4941168"/>
            <a:ext cx="1738993" cy="1656184"/>
          </a:xfrm>
          <a:prstGeom prst="ellipse">
            <a:avLst/>
          </a:prstGeom>
          <a:noFill/>
        </p:spPr>
      </p:pic>
      <p:pic>
        <p:nvPicPr>
          <p:cNvPr id="12296" name="Picture 8" descr="F:\смешарики\33.png"/>
          <p:cNvPicPr>
            <a:picLocks noChangeAspect="1" noChangeArrowheads="1"/>
          </p:cNvPicPr>
          <p:nvPr/>
        </p:nvPicPr>
        <p:blipFill>
          <a:blip r:embed="rId9" cstate="print"/>
          <a:srcRect t="3985" b="8348"/>
          <a:stretch>
            <a:fillRect/>
          </a:stretch>
        </p:blipFill>
        <p:spPr bwMode="auto">
          <a:xfrm>
            <a:off x="395536" y="1844824"/>
            <a:ext cx="1872208" cy="1716191"/>
          </a:xfrm>
          <a:prstGeom prst="ellipse">
            <a:avLst/>
          </a:prstGeom>
          <a:noFill/>
        </p:spPr>
      </p:pic>
      <p:pic>
        <p:nvPicPr>
          <p:cNvPr id="12297" name="Picture 9" descr="F:\смешарики\22.png"/>
          <p:cNvPicPr>
            <a:picLocks noChangeAspect="1" noChangeArrowheads="1"/>
          </p:cNvPicPr>
          <p:nvPr/>
        </p:nvPicPr>
        <p:blipFill>
          <a:blip r:embed="rId10" cstate="print"/>
          <a:srcRect l="8000" t="8703" r="8000" b="4270"/>
          <a:stretch>
            <a:fillRect/>
          </a:stretch>
        </p:blipFill>
        <p:spPr bwMode="auto">
          <a:xfrm>
            <a:off x="395536" y="3789040"/>
            <a:ext cx="1728192" cy="1645897"/>
          </a:xfrm>
          <a:prstGeom prst="ellipse">
            <a:avLst/>
          </a:prstGeom>
          <a:noFill/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339752" y="2060848"/>
            <a:ext cx="4680520" cy="259228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Нюша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очень любит кушать кашу. Выбирай понравившуюся крупу и говори какая каша у тебя с </a:t>
            </a:r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Нюшей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получилась: 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из гречки – гречневая каша, из геркулеса – геркулесовая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и</a:t>
            </a:r>
            <a:r>
              <a:rPr lang="ru-RU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  <a:ea typeface="BatangChe" pitchFamily="49" charset="-127"/>
              </a:rPr>
              <a:t>т.д.</a:t>
            </a:r>
          </a:p>
          <a:p>
            <a:pPr algn="ctr"/>
            <a:r>
              <a:rPr lang="ru-RU" b="1" i="1" dirty="0" smtClean="0">
                <a:solidFill>
                  <a:srgbClr val="009900"/>
                </a:solidFill>
                <a:latin typeface="Bookman Old Style" pitchFamily="18" charset="0"/>
                <a:ea typeface="BatangChe" pitchFamily="49" charset="-127"/>
              </a:rPr>
              <a:t>Отвечай полным предложением!</a:t>
            </a:r>
            <a:endParaRPr lang="ru-RU" b="1" i="1" dirty="0" smtClean="0">
              <a:solidFill>
                <a:srgbClr val="0033CC"/>
              </a:solidFill>
              <a:latin typeface="Bookman Old Style" pitchFamily="18" charset="0"/>
              <a:ea typeface="BatangChe" pitchFamily="49" charset="-127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Чтобы убрать текст задания,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  <a:ea typeface="BatangChe" pitchFamily="49" charset="-127"/>
              </a:rPr>
              <a:t>щелкните по нему.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8711952" y="0"/>
            <a:ext cx="432048" cy="4766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 descr="6ито"/>
          <p:cNvPicPr>
            <a:picLocks noChangeAspect="1" noChangeArrowheads="1"/>
          </p:cNvPicPr>
          <p:nvPr/>
        </p:nvPicPr>
        <p:blipFill>
          <a:blip r:embed="rId11" cstate="print">
            <a:lum bright="-6000" contrast="6000"/>
          </a:blip>
          <a:srcRect/>
          <a:stretch>
            <a:fillRect/>
          </a:stretch>
        </p:blipFill>
        <p:spPr bwMode="auto">
          <a:xfrm>
            <a:off x="6372200" y="4293096"/>
            <a:ext cx="24384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1041 L 0.16267 0.28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4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6115E-6 L 0.33091 0.0629 " pathEditMode="relative" ptsTypes="AA">
                                      <p:cBhvr>
                                        <p:cTn id="14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601 L 0.34671 -0.2141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1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2858E-6 L 0.14185 -0.38807 " pathEditMode="relative" ptsTypes="AA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9.14894E-6 L -0.14166 -0.38807 " pathEditMode="relative" ptsTypes="AA">
                                      <p:cBhvr>
                                        <p:cTn id="3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64477E-6 L -0.38976 -0.06822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03053E-6 L -0.35434 0.25186 " pathEditMode="relative" ptsTypes="AA">
                                      <p:cBhvr>
                                        <p:cTn id="54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856 L -0.13385 0.2955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538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Игра-презентация  по  развитию  грамматического  строя  речи  «Веселые поварята» (старший  дошкольный  возраст).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Было просто здорово!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Andrey-Home</dc:creator>
  <cp:lastModifiedBy>ds41user</cp:lastModifiedBy>
  <cp:revision>98</cp:revision>
  <dcterms:created xsi:type="dcterms:W3CDTF">2015-03-15T16:29:57Z</dcterms:created>
  <dcterms:modified xsi:type="dcterms:W3CDTF">2020-03-19T06:59:46Z</dcterms:modified>
</cp:coreProperties>
</file>