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B1B05A0D-3C1F-4384-9D97-0FE23F8577C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874C09-C11D-4FA9-B7E7-78F4363655B4}" type="slidenum">
              <a:rPr lang="ru-RU"/>
              <a:pPr/>
              <a:t>1</a:t>
            </a:fld>
            <a:endParaRPr lang="ru-RU"/>
          </a:p>
        </p:txBody>
      </p:sp>
      <p:sp>
        <p:nvSpPr>
          <p:cNvPr id="81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E62FFA-1E0C-4280-A894-B16B4951EFA4}" type="slidenum">
              <a:rPr lang="ru-RU"/>
              <a:pPr/>
              <a:t>2</a:t>
            </a:fld>
            <a:endParaRPr lang="ru-RU"/>
          </a:p>
        </p:txBody>
      </p:sp>
      <p:sp>
        <p:nvSpPr>
          <p:cNvPr id="92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6ED1E3-552A-4DA4-A685-81750CBACFB2}" type="slidenum">
              <a:rPr lang="ru-RU"/>
              <a:pPr/>
              <a:t>3</a:t>
            </a:fld>
            <a:endParaRPr lang="ru-RU"/>
          </a:p>
        </p:txBody>
      </p:sp>
      <p:sp>
        <p:nvSpPr>
          <p:cNvPr id="102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C2C354-CB58-4809-A7C4-94B8A71329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0ECD8F-E9D2-4D94-9D19-4752D53F4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C942E5-6CCB-42F4-977D-DB4F5BCD1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7F8A78FF-C13B-4F6C-B095-3A3B7CFAE5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2C3634-8AFD-4C4A-A816-EB215ED4E1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CF824E-5F9C-4713-94D6-E4D0FDB7D8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659842-6655-4EA2-AFC1-C98B3359C4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717E22-34B0-4D12-91F5-7452D89A12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E7EDD9-B7E4-4D6C-8424-0BBFEC31A7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EC80FB-7BAC-4DA6-ADBB-B8402BA07F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F9A01E-6D66-41ED-B791-0C80A9BBC5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148634-E4D2-4B72-8223-DBFE5869ED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E76044-AED7-4A05-94D5-589796FA15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9505ED-F606-4E2C-AC9E-60B668F393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FE1E0D-F101-46A0-9130-74F9A0D30F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4D0E7A-949B-45E4-997E-B0AC451460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27197F-339C-417D-A803-67773BCC2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D9FA93-9328-44FE-A783-1B31670EAB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3CE166-4E51-4DFE-9275-28FF716440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DE1343-D635-4EA2-BF3E-2D2899D968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BF9942-63BD-44E1-9A36-5E4BEEE335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43384F-B828-4182-B4F0-625D234D3D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A8C4F6-75B8-4C81-8EC4-D13373EFE0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7D4175-AA8F-4DD3-A622-F7135BBDB5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CFA272-C43D-4672-81D3-492E2A310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A3869C-A489-497E-9B5B-9C6B19D62F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904D68-0F3F-4B7B-B28B-448DF45CB7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8B2CF6-4C1F-4EC9-B648-A714600FD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FD9C55-711B-4001-A5F1-4792D311B0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0AF165-E516-4B0E-90E1-879D631CC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E66B17-DA40-4CC0-8F08-C1BCD10919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051652-B976-43CF-850D-CB90D8364A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397491-784B-4A9A-B9C9-0198B5BC21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21.9.16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95B97F-E59D-4D2C-B1C5-8FC61F8E0A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1026" name="Rectangle 2"/>
          <p:cNvSpPr>
            <a:spLocks noGrp="1"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algn="ctr" hangingPunct="1"/>
            <a:r>
              <a:rPr lang="en-GB" sz="3200">
                <a:solidFill>
                  <a:srgbClr val="000000"/>
                </a:solidFill>
                <a:ea typeface="Microsoft YaHei" charset="0"/>
                <a:cs typeface="Microsoft YaHei" charset="0"/>
              </a:rPr>
              <a:t>Образец подзаголовка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21.9.16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fld id="{87C18FC8-C384-472F-AED7-C0E2040A581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заголовка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0"/>
            <a:r>
              <a:rPr lang="en-GB" smtClean="0"/>
              <a:t>Седьмой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21.9.16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fld id="{16931EBF-9758-4632-9FF9-53BA22725D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ru-RU"/>
              <a:t>21.9.16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fld id="{4E37D147-98DF-444F-B759-0EDB13A4494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0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C:\Documents%20and%20Settings\Admin\&#1052;&#1086;&#1080;%20&#1076;&#1086;&#1082;&#1091;&#1084;&#1077;&#1085;&#1090;&#1099;\&#1079;&#1074;&#1091;&#1082;%20&#1079;%202.wav" TargetMode="External"/><Relationship Id="rId1" Type="http://schemas.openxmlformats.org/officeDocument/2006/relationships/audio" Target="file:///C:\Documents%20and%20Settings\Admin\&#1052;&#1086;&#1080;%20&#1076;&#1086;&#1082;&#1091;&#1084;&#1077;&#1085;&#1090;&#1099;\&#1079;&#1074;&#1091;&#1082;%20&#1079;.wa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gif"/><Relationship Id="rId11" Type="http://schemas.openxmlformats.org/officeDocument/2006/relationships/image" Target="../media/image33.jpeg"/><Relationship Id="rId5" Type="http://schemas.openxmlformats.org/officeDocument/2006/relationships/image" Target="../media/image27.gif"/><Relationship Id="rId10" Type="http://schemas.openxmlformats.org/officeDocument/2006/relationships/image" Target="../media/image32.jpeg"/><Relationship Id="rId4" Type="http://schemas.openxmlformats.org/officeDocument/2006/relationships/image" Target="../media/image26.gif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30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35696" y="476672"/>
            <a:ext cx="6048722" cy="15682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sz="4800" b="1" dirty="0" smtClean="0">
                <a:solidFill>
                  <a:srgbClr val="7A1A18"/>
                </a:solidFill>
                <a:latin typeface="Round Script" pitchFamily="32" charset="0"/>
                <a:ea typeface="Microsoft YaHei" charset="0"/>
                <a:cs typeface="Microsoft YaHei" charset="0"/>
              </a:rPr>
              <a:t>Автоматизация звука З</a:t>
            </a:r>
            <a:endParaRPr lang="ru-RU" sz="4800" b="1" dirty="0">
              <a:solidFill>
                <a:srgbClr val="7A1A18"/>
              </a:solidFill>
              <a:latin typeface="Round Script" pitchFamily="32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8092215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Четко произноси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з-з-з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 летит комар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645024"/>
            <a:ext cx="1027559" cy="898070"/>
          </a:xfrm>
          <a:prstGeom prst="rect">
            <a:avLst/>
          </a:prstGeo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 bwMode="auto">
          <a:xfrm>
            <a:off x="7380312" y="5805264"/>
            <a:ext cx="1080120" cy="57606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4097 C 0.01111 -0.16412 -0.12673 -0.3419 -0.31059 -0.35393 C -0.4868 -0.36898 -0.65121 -0.23171 -0.66232 -0.03241 C -0.67587 0.15093 -0.56059 0.32269 -0.39566 0.33472 C -0.24479 0.34398 -0.10208 0.23079 -0.0908 0.05972 C -0.08003 -0.09676 -0.17656 -0.24375 -0.31597 -0.25625 C -0.44514 -0.26528 -0.56632 -0.16991 -0.5743 -0.02639 C -0.58264 0.10208 -0.50573 0.22708 -0.39028 0.23403 C -0.28576 0.24306 -0.18698 0.16921 -0.17864 0.05324 C -0.17326 -0.05116 -0.2309 -0.15208 -0.3217 -0.15787 C -0.40121 -0.16412 -0.4809 -0.1088 -0.4868 -0.02014 C -0.49184 0.05625 -0.45087 0.1294 -0.38455 0.13611 C -0.32986 0.1419 -0.27187 0.10833 -0.26909 0.04722 C -0.26423 -0.00208 -0.28576 -0.05393 -0.32673 -0.06018 C -0.36024 -0.06018 -0.39323 -0.04792 -0.39843 -0.01435 C -0.40121 0.00741 -0.39566 0.02847 -0.37934 0.0375 C -0.37118 0.04097 -0.36545 0.04097 -0.35746 0.0375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76672"/>
            <a:ext cx="6278450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Хлопни, когда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услышишь звук 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звук з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2780928"/>
            <a:ext cx="1296144" cy="1296144"/>
          </a:xfrm>
          <a:prstGeom prst="rect">
            <a:avLst/>
          </a:prstGeom>
        </p:spPr>
      </p:pic>
      <p:pic>
        <p:nvPicPr>
          <p:cNvPr id="8" name="звук з 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156176" y="2852936"/>
            <a:ext cx="115212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493393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3204" y="1977060"/>
            <a:ext cx="1837148" cy="145194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548680"/>
            <a:ext cx="312720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556792"/>
            <a:ext cx="6840760" cy="495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За-за-за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выросла коза.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Зу-зу-зу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ручеек внизу.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Зы-зы-зы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быстрые возы.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За-за-за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закрой глаза.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Зу-зу-зу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прогони козу.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Зы-зы-зы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 у меня нет козы.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За-за-за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у Зои коза.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Зо-зо-зо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у Зои зонт.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Зу-зу-зу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Зоя под зонтом пасет козу.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Зы-зы-зы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у Зои нет ни зонта, ни козы.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За-за-за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здесь привязана коза.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Зу-зу-зу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паровозик я везу.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Зы-зы-зы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испугались мы грозы.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За-за-за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- начинается гроза. 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Зу-зу-зу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- ручеёк течёт внизу. 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-зон - в зоопарке есть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безон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зы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- вымыли тазы.</a:t>
            </a:r>
          </a:p>
        </p:txBody>
      </p:sp>
      <p:pic>
        <p:nvPicPr>
          <p:cNvPr id="7" name="Рисунок 6" descr="Gift-Shop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54560"/>
            <a:ext cx="259228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r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149080"/>
            <a:ext cx="1206996" cy="1206996"/>
          </a:xfrm>
          <a:prstGeom prst="rect">
            <a:avLst/>
          </a:prstGeom>
        </p:spPr>
      </p:pic>
      <p:pic>
        <p:nvPicPr>
          <p:cNvPr id="18" name="Рисунок 17" descr="p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437112"/>
            <a:ext cx="1001845" cy="661218"/>
          </a:xfrm>
          <a:prstGeom prst="rect">
            <a:avLst/>
          </a:prstGeom>
        </p:spPr>
      </p:pic>
      <p:pic>
        <p:nvPicPr>
          <p:cNvPr id="17" name="Рисунок 16" descr="c426dd6605ea7bb7cf6500e6e48fd0f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492896"/>
            <a:ext cx="994062" cy="857622"/>
          </a:xfrm>
          <a:prstGeom prst="rect">
            <a:avLst/>
          </a:prstGeom>
        </p:spPr>
      </p:pic>
      <p:pic>
        <p:nvPicPr>
          <p:cNvPr id="16" name="Рисунок 15" descr="fireworks-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492896"/>
            <a:ext cx="828093" cy="576066"/>
          </a:xfrm>
          <a:prstGeom prst="rect">
            <a:avLst/>
          </a:prstGeom>
        </p:spPr>
      </p:pic>
      <p:pic>
        <p:nvPicPr>
          <p:cNvPr id="14" name="Рисунок 13" descr="dancing_banana_brian_by_legoman824-d59dyx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2348880"/>
            <a:ext cx="609600" cy="77152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76672"/>
            <a:ext cx="4786310" cy="16380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слова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звуком 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hello_html_5f99f5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2204864"/>
            <a:ext cx="1603243" cy="1202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vector-country-fence_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2204864"/>
            <a:ext cx="1739059" cy="1293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1" y="2204864"/>
            <a:ext cx="1524875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i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2204864"/>
            <a:ext cx="1383978" cy="1383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pochemu-nelzya-celovat-v-gubi-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03648" y="4149081"/>
            <a:ext cx="1556876" cy="140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unnam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19872" y="4149080"/>
            <a:ext cx="1440160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i (4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6056" y="4077072"/>
            <a:ext cx="1584176" cy="1560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i (5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4149080"/>
            <a:ext cx="1589906" cy="1499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838987_html_m6ebad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20688"/>
            <a:ext cx="1080120" cy="1063671"/>
          </a:xfrm>
          <a:prstGeom prst="rect">
            <a:avLst/>
          </a:prstGeom>
        </p:spPr>
      </p:pic>
      <p:pic>
        <p:nvPicPr>
          <p:cNvPr id="16" name="Рисунок 15" descr="img_8265_0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1324199" cy="117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620688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230616_старые-блокировка-белый-фон-деньги-двер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420888"/>
            <a:ext cx="126605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2348880"/>
            <a:ext cx="1216782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-500x5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620688"/>
            <a:ext cx="1157114" cy="115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 (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2276872"/>
            <a:ext cx="1266056" cy="131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 (6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2276872"/>
            <a:ext cx="129614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nna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3789040"/>
            <a:ext cx="1286272" cy="128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a8ecfb48f354b65148d0b2eb732226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5157192"/>
            <a:ext cx="1307976" cy="130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itajskie_parnye_vazy_keramika_2_shtuki_krasivaja_klassicheskaja_forma_nezhnyj_ottenok_fona_v_ideal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4008" y="5157192"/>
            <a:ext cx="136815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pic>
        <p:nvPicPr>
          <p:cNvPr id="6" name="Рисунок 5" descr="vector-country-fence_smal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43808" y="5157192"/>
            <a:ext cx="1584176" cy="117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4012a5c0867b9da13ab39d02066ccd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115616" y="4005064"/>
            <a:ext cx="1969765" cy="2272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5463 L 0.16007 0.0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07 0.05463 L 0.34913 0.0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13 0.05463 L 0.53021 0.05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1 0.05463 L 0.53021 -0.134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1 -0.13426 L 0.52239 -0.35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39 -0.35486 L 0.34114 -0.35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4 -0.35486 L 0.18368 -0.354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8 -0.35486 L 0.03403 -0.354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-0.35486 L 0.04982 -0.585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82 -0.58565 L 0.20729 -0.585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29 -0.58564 L 0.34913 -0.585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13 -0.58565 L 0.50659 -0.5856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3096344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 Зои – своя коза.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Зовут козу Егоза.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 знает Зоя покою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козою своей Егозою.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132856"/>
            <a:ext cx="2880320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Мама Лизы, мама Зины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Побывали в магазине.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Лизе купили зайку,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 Зине — мозаику.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3861048"/>
            <a:ext cx="2952328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Знает Зоя – иногда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Падает с небес звезда.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Звездопад тех удивит,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Кто, когда темно, не спит.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pic>
        <p:nvPicPr>
          <p:cNvPr id="5" name="Рисунок 4" descr="092c7995ba099f4856c46fffaf8ca5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08720"/>
            <a:ext cx="3960440" cy="3960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5013176"/>
            <a:ext cx="3954737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8353425" cy="518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28302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Заборчик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заборч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725144"/>
            <a:ext cx="2501454" cy="1773758"/>
          </a:xfrm>
          <a:prstGeom prst="rect">
            <a:avLst/>
          </a:prstGeom>
        </p:spPr>
      </p:pic>
      <p:pic>
        <p:nvPicPr>
          <p:cNvPr id="7" name="Рисунок 6" descr="zaborch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653136"/>
            <a:ext cx="2520280" cy="1844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340768"/>
            <a:ext cx="770485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Зубы сомкнуты. Губы в улыбке. Верхние и нижние резцы видны.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339850"/>
            <a:ext cx="8424862" cy="518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76672"/>
            <a:ext cx="334758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Трубочка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slide_3.jpg"/>
          <p:cNvPicPr>
            <a:picLocks noChangeAspect="1"/>
          </p:cNvPicPr>
          <p:nvPr/>
        </p:nvPicPr>
        <p:blipFill>
          <a:blip r:embed="rId4" cstate="print"/>
          <a:srcRect t="22949" b="20723"/>
          <a:stretch>
            <a:fillRect/>
          </a:stretch>
        </p:blipFill>
        <p:spPr>
          <a:xfrm>
            <a:off x="2483768" y="4509120"/>
            <a:ext cx="4602088" cy="1944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484784"/>
            <a:ext cx="734481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Зубы сомкнуты. Губы округлены и вытянуты вперед, как при звуке у.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04664"/>
            <a:ext cx="4507901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Месим тесто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029619_html_m3903c9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789040"/>
            <a:ext cx="2593181" cy="2625064"/>
          </a:xfrm>
          <a:prstGeom prst="rect">
            <a:avLst/>
          </a:prstGeom>
        </p:spPr>
      </p:pic>
      <p:pic>
        <p:nvPicPr>
          <p:cNvPr id="7" name="Рисунок 6" descr="image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44824"/>
            <a:ext cx="2316088" cy="4704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412776"/>
            <a:ext cx="5400600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Улыбнуться. Приоткрыть рот. Спокойно положить язык на нижнюю губу и, пошлепывая его губами, произносить звуки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пя-пя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Похлопать язык губами несколько раз на одном выдохе, затем удерживать широкий язык в спокойном положении при открытом рте под счет от 1 до 5—10.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48680"/>
            <a:ext cx="2967479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Лопатка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lop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237928"/>
            <a:ext cx="1800200" cy="2221961"/>
          </a:xfrm>
          <a:prstGeom prst="rect">
            <a:avLst/>
          </a:prstGeom>
        </p:spPr>
      </p:pic>
      <p:pic>
        <p:nvPicPr>
          <p:cNvPr id="7" name="Рисунок 6" descr="image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93096"/>
            <a:ext cx="2376264" cy="2196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412776"/>
            <a:ext cx="7416824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Рот открыт. Губы в улыбке. Положить широкий передний край языка на нижнюю губу и удерживать его в таком положении под счет от 1 до 5—10. Следить, чтобы губы не были напряжены, не растягивались в широкую улыбку, чтобы нижняя губа не подворачивалась и не натягивалась на нижние зубы. Язык не высовывается далеко: он должен только накрывать нижнюю губу. Боковые края языка должны касаться углов 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pic>
        <p:nvPicPr>
          <p:cNvPr id="5" name="Рисунок 4" descr="916964_html_m3cc98ac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620688"/>
            <a:ext cx="1872208" cy="25991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03848" y="476672"/>
            <a:ext cx="2808312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Качели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hello_html_mb7b9d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212976"/>
            <a:ext cx="2520280" cy="3381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1412776"/>
            <a:ext cx="4896544" cy="472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Рот открыт. Губы в улыбке. Движения языка: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а) широкий язык поднимается к носу и опускается к подбородку;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б) широкий язык поднимается к верхней губе, затем опускается к нижней губе;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в) широкий язык вставить между верхними зубами и губой, затем между нижними зубами и губой;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г) широкий кончик языка прикасается к верхним резцам, затем к нижним;</a:t>
            </a:r>
          </a:p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) широким кончиком языка дотронуться до бугорков (альвеол) за нижними резцами, затем за верхними;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 выполнении всех упражнений следить, чтобы язык не сужался, губы и нижняя челюсть были неподвижны, губы не натягивались на зубы.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48680"/>
            <a:ext cx="5505803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Почистим зубы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029619_html_34616a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365104"/>
            <a:ext cx="2214264" cy="2135496"/>
          </a:xfrm>
          <a:prstGeom prst="rect">
            <a:avLst/>
          </a:prstGeom>
        </p:spPr>
      </p:pic>
      <p:pic>
        <p:nvPicPr>
          <p:cNvPr id="7" name="Рисунок 6" descr="hello_html_6eedd8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780928"/>
            <a:ext cx="2781300" cy="3781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556792"/>
            <a:ext cx="4536504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Рот открыт. Губы в улыбке. Широким кончиком языка погладить нижние зубы, делая движения языком вверх-вниз. Следить, чтобы язык не сужался, останавливался у верхнего края зубов и не выходил за него, губы находились в положении улыбки, нижняя челюсть не двигалась.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548680"/>
            <a:ext cx="5502725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Киска сердится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6811_html_5c615a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077072"/>
            <a:ext cx="2175322" cy="2490845"/>
          </a:xfrm>
          <a:prstGeom prst="rect">
            <a:avLst/>
          </a:prstGeom>
        </p:spPr>
      </p:pic>
      <p:pic>
        <p:nvPicPr>
          <p:cNvPr id="7" name="Рисунок 6" descr="image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132856"/>
            <a:ext cx="2160240" cy="43674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484784"/>
            <a:ext cx="5472608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Рот открыт. Губы в улыбке. Широкий кончик языка упирается в основания нижних резцов. Спинка языка выгибается, затем выравнивается. Следить, чтобы кончик языка не отрывался от зубов, язык не сужался, губы и нижняя челюсть были неподвижны.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21.9.16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6015814" cy="8651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Шторм в стакане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182430"/>
            <a:ext cx="3517007" cy="2230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1412776"/>
            <a:ext cx="6912768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Рот открыт. Губы в улыбке. Широкий кончик языка упирается в основания нижних резцов. Посередине языка кладется соломинка для коктейля, конец которой опускается в стакан с водой. Подуть через соломинку, чтобы вода в стакане забурлила. Следить, чтобы щеки не надувались, губы были неподвижны.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534</Words>
  <Application>Microsoft Office PowerPoint</Application>
  <PresentationFormat>Экран (4:3)</PresentationFormat>
  <Paragraphs>76</Paragraphs>
  <Slides>16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Times New Roman</vt:lpstr>
      <vt:lpstr>Microsoft YaHei</vt:lpstr>
      <vt:lpstr>Arial</vt:lpstr>
      <vt:lpstr>Segoe UI</vt:lpstr>
      <vt:lpstr>Comic Sans MS</vt:lpstr>
      <vt:lpstr>Round Script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subject/>
  <dc:creator>Ранько Елена</dc:creator>
  <cp:keywords/>
  <dc:description/>
  <cp:lastModifiedBy>Admin</cp:lastModifiedBy>
  <cp:revision>97</cp:revision>
  <cp:lastPrinted>1601-01-01T00:00:00Z</cp:lastPrinted>
  <dcterms:created xsi:type="dcterms:W3CDTF">2015-04-19T12:51:03Z</dcterms:created>
  <dcterms:modified xsi:type="dcterms:W3CDTF">2017-05-10T11:27:46Z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МАОУ лицей №21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